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5" r:id="rId1"/>
  </p:sldMasterIdLst>
  <p:notesMasterIdLst>
    <p:notesMasterId r:id="rId23"/>
  </p:notesMasterIdLst>
  <p:sldIdLst>
    <p:sldId id="1337" r:id="rId2"/>
    <p:sldId id="1304" r:id="rId3"/>
    <p:sldId id="1344" r:id="rId4"/>
    <p:sldId id="1353" r:id="rId5"/>
    <p:sldId id="1360" r:id="rId6"/>
    <p:sldId id="1381" r:id="rId7"/>
    <p:sldId id="1382" r:id="rId8"/>
    <p:sldId id="1383" r:id="rId9"/>
    <p:sldId id="1376" r:id="rId10"/>
    <p:sldId id="1386" r:id="rId11"/>
    <p:sldId id="1404" r:id="rId12"/>
    <p:sldId id="1405" r:id="rId13"/>
    <p:sldId id="1406" r:id="rId14"/>
    <p:sldId id="1387" r:id="rId15"/>
    <p:sldId id="1389" r:id="rId16"/>
    <p:sldId id="1407" r:id="rId17"/>
    <p:sldId id="1409" r:id="rId18"/>
    <p:sldId id="1408" r:id="rId19"/>
    <p:sldId id="1410" r:id="rId20"/>
    <p:sldId id="1411" r:id="rId21"/>
    <p:sldId id="1412" r:id="rId22"/>
  </p:sldIdLst>
  <p:sldSz cx="12858750" cy="7232650"/>
  <p:notesSz cx="6858000" cy="9144000"/>
  <p:custDataLst>
    <p:tags r:id="rId2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3959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  <a:srgbClr val="92D050"/>
    <a:srgbClr val="108036"/>
    <a:srgbClr val="8CC94C"/>
    <a:srgbClr val="108136"/>
    <a:srgbClr val="568D11"/>
    <a:srgbClr val="FF6907"/>
    <a:srgbClr val="042E60"/>
    <a:srgbClr val="0170C1"/>
    <a:srgbClr val="3484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5" autoAdjust="0"/>
    <p:restoredTop sz="93345" autoAdjust="0"/>
  </p:normalViewPr>
  <p:slideViewPr>
    <p:cSldViewPr>
      <p:cViewPr varScale="1">
        <p:scale>
          <a:sx n="99" d="100"/>
          <a:sy n="99" d="100"/>
        </p:scale>
        <p:origin x="996" y="78"/>
      </p:cViewPr>
      <p:guideLst>
        <p:guide orient="horz" pos="328"/>
        <p:guide pos="3959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6T04:25:35.4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1,'5508'0,"-5485"0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6T04:25:38.5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1,'1367'0,"-1346"0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6T04:33:41.4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1,'1482'0,"-1462"0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6T04:33:44.6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1,'4806'0,"-4782"0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6T04:33:47.3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1,'3114'0,"-3091"0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6T04:58:55.9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1,'7321'0,"-7298"0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6T04:59:02.1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0,'2447'0,"-2429"0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6T04:59:07.1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1,'1918'0,"-1898"0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2023/6/16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047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17268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6101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0520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8668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935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8403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2937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947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7789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647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653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29763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3985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346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401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61347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6450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921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43336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053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pPr/>
              <a:t>2023/6/16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153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2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l" defTabSz="9144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0" indent="-228620" algn="l" defTabSz="91447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5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3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1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09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4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86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2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4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3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1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2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67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0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customXml" Target="../ink/ink3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customXml" Target="../ink/ink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customXml" Target="../ink/ink6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ultralytics/yolov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e.roboflow.com/muhammad-tamjid-rahman-b6xvp/a4.1/dataset/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/>
          <p:cNvSpPr>
            <a:spLocks/>
          </p:cNvSpPr>
          <p:nvPr/>
        </p:nvSpPr>
        <p:spPr bwMode="auto">
          <a:xfrm>
            <a:off x="0" y="946270"/>
            <a:ext cx="11328078" cy="5332963"/>
          </a:xfrm>
          <a:custGeom>
            <a:avLst/>
            <a:gdLst>
              <a:gd name="T0" fmla="*/ 0 w 4756"/>
              <a:gd name="T1" fmla="*/ 0 h 2239"/>
              <a:gd name="T2" fmla="*/ 3897 w 4756"/>
              <a:gd name="T3" fmla="*/ 0 h 2239"/>
              <a:gd name="T4" fmla="*/ 4756 w 4756"/>
              <a:gd name="T5" fmla="*/ 1121 h 2239"/>
              <a:gd name="T6" fmla="*/ 3897 w 4756"/>
              <a:gd name="T7" fmla="*/ 2239 h 2239"/>
              <a:gd name="T8" fmla="*/ 0 w 4756"/>
              <a:gd name="T9" fmla="*/ 2239 h 2239"/>
              <a:gd name="T10" fmla="*/ 0 w 4756"/>
              <a:gd name="T11" fmla="*/ 0 h 2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56" h="2239">
                <a:moveTo>
                  <a:pt x="0" y="0"/>
                </a:moveTo>
                <a:lnTo>
                  <a:pt x="3897" y="0"/>
                </a:lnTo>
                <a:lnTo>
                  <a:pt x="4756" y="1121"/>
                </a:lnTo>
                <a:lnTo>
                  <a:pt x="3897" y="2239"/>
                </a:lnTo>
                <a:lnTo>
                  <a:pt x="0" y="2239"/>
                </a:lnTo>
                <a:lnTo>
                  <a:pt x="0" y="0"/>
                </a:lnTo>
                <a:close/>
              </a:path>
            </a:pathLst>
          </a:custGeom>
          <a:solidFill>
            <a:srgbClr val="33996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5942716" y="-4087"/>
            <a:ext cx="4620789" cy="7240824"/>
          </a:xfrm>
          <a:custGeom>
            <a:avLst/>
            <a:gdLst>
              <a:gd name="T0" fmla="*/ 0 w 1940"/>
              <a:gd name="T1" fmla="*/ 0 h 3040"/>
              <a:gd name="T2" fmla="*/ 774 w 1940"/>
              <a:gd name="T3" fmla="*/ 0 h 3040"/>
              <a:gd name="T4" fmla="*/ 1938 w 1940"/>
              <a:gd name="T5" fmla="*/ 1537 h 3040"/>
              <a:gd name="T6" fmla="*/ 1940 w 1940"/>
              <a:gd name="T7" fmla="*/ 1537 h 3040"/>
              <a:gd name="T8" fmla="*/ 774 w 1940"/>
              <a:gd name="T9" fmla="*/ 3040 h 3040"/>
              <a:gd name="T10" fmla="*/ 0 w 1940"/>
              <a:gd name="T11" fmla="*/ 3040 h 3040"/>
              <a:gd name="T12" fmla="*/ 1167 w 1940"/>
              <a:gd name="T13" fmla="*/ 1537 h 3040"/>
              <a:gd name="T14" fmla="*/ 0 w 1940"/>
              <a:gd name="T15" fmla="*/ 0 h 30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40" h="3040">
                <a:moveTo>
                  <a:pt x="0" y="0"/>
                </a:moveTo>
                <a:lnTo>
                  <a:pt x="774" y="0"/>
                </a:lnTo>
                <a:lnTo>
                  <a:pt x="1938" y="1537"/>
                </a:lnTo>
                <a:lnTo>
                  <a:pt x="1940" y="1537"/>
                </a:lnTo>
                <a:lnTo>
                  <a:pt x="774" y="3040"/>
                </a:lnTo>
                <a:lnTo>
                  <a:pt x="0" y="3040"/>
                </a:lnTo>
                <a:lnTo>
                  <a:pt x="1167" y="1537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236687" y="2554431"/>
            <a:ext cx="972108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ko-KR" altLang="en-US" sz="6400" b="1" cap="all" spc="300" dirty="0">
                <a:solidFill>
                  <a:schemeClr val="bg1"/>
                </a:solidFill>
                <a:cs typeface="Arial" panose="020B0604020202020204" pitchFamily="34" charset="0"/>
              </a:rPr>
              <a:t>이공계 </a:t>
            </a:r>
            <a:r>
              <a:rPr lang="ko-KR" altLang="en-US" sz="6400" b="1" cap="all" spc="300" dirty="0" err="1">
                <a:solidFill>
                  <a:schemeClr val="bg1"/>
                </a:solidFill>
                <a:cs typeface="Arial" panose="020B0604020202020204" pitchFamily="34" charset="0"/>
              </a:rPr>
              <a:t>스마트팩토리</a:t>
            </a:r>
            <a:endParaRPr lang="en-US" altLang="ko-KR" sz="6400" b="1" cap="all" spc="3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zh-CN" sz="4000" b="1" cap="all" spc="300" dirty="0">
                <a:solidFill>
                  <a:schemeClr val="bg1"/>
                </a:solidFill>
                <a:cs typeface="Arial" panose="020B0604020202020204" pitchFamily="34" charset="0"/>
              </a:rPr>
              <a:t> YOLO_v5</a:t>
            </a:r>
            <a:endParaRPr lang="zh-CN" altLang="en-US" sz="4000" b="1" cap="all" spc="3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838200" y="4466783"/>
            <a:ext cx="68183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259"/>
          <p:cNvSpPr>
            <a:spLocks noChangeArrowheads="1"/>
          </p:cNvSpPr>
          <p:nvPr/>
        </p:nvSpPr>
        <p:spPr bwMode="auto">
          <a:xfrm>
            <a:off x="9165679" y="6557930"/>
            <a:ext cx="34124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ko-KR" altLang="en-US" sz="2000" b="1" cap="all" spc="300" dirty="0">
                <a:latin typeface="Impact" panose="020B0806030902050204" pitchFamily="34" charset="0"/>
                <a:cs typeface="Arial" panose="020B0604020202020204" pitchFamily="34" charset="0"/>
              </a:rPr>
              <a:t>제작자 </a:t>
            </a:r>
            <a:r>
              <a:rPr lang="en-US" altLang="ko-KR" sz="2000" b="1" cap="all" spc="300" dirty="0">
                <a:latin typeface="Impact" panose="020B0806030902050204" pitchFamily="34" charset="0"/>
                <a:cs typeface="Arial" panose="020B0604020202020204" pitchFamily="34" charset="0"/>
              </a:rPr>
              <a:t>: </a:t>
            </a:r>
            <a:r>
              <a:rPr lang="ko-KR" altLang="en-US" sz="2000" b="1" cap="all" spc="300" dirty="0">
                <a:latin typeface="Impact" panose="020B0806030902050204" pitchFamily="34" charset="0"/>
                <a:cs typeface="Arial" panose="020B0604020202020204" pitchFamily="34" charset="0"/>
              </a:rPr>
              <a:t>김경섭</a:t>
            </a:r>
            <a:endParaRPr lang="zh-CN" altLang="en-US" sz="2000" b="1" cap="all" spc="3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1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50"/>
                            </p:stCondLst>
                            <p:childTnLst>
                              <p:par>
                                <p:cTn id="3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1" grpId="0"/>
      <p:bldP spid="11" grpId="1"/>
      <p:bldP spid="20" grpId="0"/>
      <p:bldP spid="2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CC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" fmla="*/ 18984824 w 19575949"/>
                <a:gd name="connsiteY0" fmla="*/ 0 h 1182250"/>
                <a:gd name="connsiteX1" fmla="*/ 19575949 w 19575949"/>
                <a:gd name="connsiteY1" fmla="*/ 591125 h 1182250"/>
                <a:gd name="connsiteX2" fmla="*/ 18984824 w 19575949"/>
                <a:gd name="connsiteY2" fmla="*/ 1182250 h 1182250"/>
                <a:gd name="connsiteX3" fmla="*/ 18906855 w 19575949"/>
                <a:gd name="connsiteY3" fmla="*/ 1174390 h 1182250"/>
                <a:gd name="connsiteX4" fmla="*/ 16539100 w 19575949"/>
                <a:gd name="connsiteY4" fmla="*/ 1174390 h 1182250"/>
                <a:gd name="connsiteX5" fmla="*/ 0 w 19575949"/>
                <a:gd name="connsiteY5" fmla="*/ 112703 h 1182250"/>
                <a:gd name="connsiteX6" fmla="*/ 18906855 w 19575949"/>
                <a:gd name="connsiteY6" fmla="*/ 7860 h 1182250"/>
                <a:gd name="connsiteX7" fmla="*/ 18984824 w 19575949"/>
                <a:gd name="connsiteY7" fmla="*/ 0 h 1182250"/>
                <a:gd name="connsiteX0" fmla="*/ 18984826 w 19575951"/>
                <a:gd name="connsiteY0" fmla="*/ 0 h 1182250"/>
                <a:gd name="connsiteX1" fmla="*/ 19575951 w 19575951"/>
                <a:gd name="connsiteY1" fmla="*/ 591125 h 1182250"/>
                <a:gd name="connsiteX2" fmla="*/ 18984826 w 19575951"/>
                <a:gd name="connsiteY2" fmla="*/ 1182250 h 1182250"/>
                <a:gd name="connsiteX3" fmla="*/ 18906857 w 19575951"/>
                <a:gd name="connsiteY3" fmla="*/ 1174390 h 1182250"/>
                <a:gd name="connsiteX4" fmla="*/ 0 w 19575951"/>
                <a:gd name="connsiteY4" fmla="*/ 1148181 h 1182250"/>
                <a:gd name="connsiteX5" fmla="*/ 2 w 19575951"/>
                <a:gd name="connsiteY5" fmla="*/ 112703 h 1182250"/>
                <a:gd name="connsiteX6" fmla="*/ 18906857 w 19575951"/>
                <a:gd name="connsiteY6" fmla="*/ 7860 h 1182250"/>
                <a:gd name="connsiteX7" fmla="*/ 18984826 w 19575951"/>
                <a:gd name="connsiteY7" fmla="*/ 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2032107" y="301131"/>
              <a:ext cx="2367956" cy="49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Model training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0" name="矩形 15"/>
          <p:cNvSpPr/>
          <p:nvPr/>
        </p:nvSpPr>
        <p:spPr>
          <a:xfrm>
            <a:off x="677783" y="984328"/>
            <a:ext cx="4671472" cy="6093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전처리 후 </a:t>
            </a:r>
            <a:r>
              <a:rPr lang="ko-KR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각 컬럼의 값 확인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41537E-34A6-69DB-FC5C-072303BB2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83" y="1023680"/>
            <a:ext cx="7183434" cy="4032805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3C655A62-2261-12B5-30AF-15885633A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9" y="5121177"/>
            <a:ext cx="11263680" cy="1591492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txBody>
          <a:bodyPr vert="horz" wrap="square" lIns="96393" tIns="48196" rIns="96393" bIns="48196" numCol="1" anchor="t" anchorCtr="0" compatLnSpc="1">
            <a:prstTxWarp prst="textNoShape">
              <a:avLst/>
            </a:prstTxWarp>
          </a:bodyPr>
          <a:lstStyle/>
          <a:p>
            <a:pPr defTabSz="128537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</a:endParaRPr>
          </a:p>
        </p:txBody>
      </p:sp>
      <p:sp>
        <p:nvSpPr>
          <p:cNvPr id="6" name="文本1">
            <a:extLst>
              <a:ext uri="{FF2B5EF4-FFF2-40B4-BE49-F238E27FC236}">
                <a16:creationId xmlns:a16="http://schemas.microsoft.com/office/drawing/2014/main" id="{706F0A37-86CF-CD89-06B9-3E7ABD4DB60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4719" y="5241660"/>
            <a:ext cx="11017224" cy="1399001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6417" tIns="48209" rIns="96417" bIns="4820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Colab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에서도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Pycharm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에서 했던 것과 같이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yolov5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를 설치한다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Requirements.txt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에 있는 라이브러리들을 설치한다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Roboflow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의 데이터셋을 가져와야 하므로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roboflow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라이브러리도 설치한다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797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F696F55-FA86-549F-12EA-AF990A013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83" y="1020430"/>
            <a:ext cx="7182291" cy="3820031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CC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" fmla="*/ 18984824 w 19575949"/>
                <a:gd name="connsiteY0" fmla="*/ 0 h 1182250"/>
                <a:gd name="connsiteX1" fmla="*/ 19575949 w 19575949"/>
                <a:gd name="connsiteY1" fmla="*/ 591125 h 1182250"/>
                <a:gd name="connsiteX2" fmla="*/ 18984824 w 19575949"/>
                <a:gd name="connsiteY2" fmla="*/ 1182250 h 1182250"/>
                <a:gd name="connsiteX3" fmla="*/ 18906855 w 19575949"/>
                <a:gd name="connsiteY3" fmla="*/ 1174390 h 1182250"/>
                <a:gd name="connsiteX4" fmla="*/ 16539100 w 19575949"/>
                <a:gd name="connsiteY4" fmla="*/ 1174390 h 1182250"/>
                <a:gd name="connsiteX5" fmla="*/ 0 w 19575949"/>
                <a:gd name="connsiteY5" fmla="*/ 112703 h 1182250"/>
                <a:gd name="connsiteX6" fmla="*/ 18906855 w 19575949"/>
                <a:gd name="connsiteY6" fmla="*/ 7860 h 1182250"/>
                <a:gd name="connsiteX7" fmla="*/ 18984824 w 19575949"/>
                <a:gd name="connsiteY7" fmla="*/ 0 h 1182250"/>
                <a:gd name="connsiteX0" fmla="*/ 18984826 w 19575951"/>
                <a:gd name="connsiteY0" fmla="*/ 0 h 1182250"/>
                <a:gd name="connsiteX1" fmla="*/ 19575951 w 19575951"/>
                <a:gd name="connsiteY1" fmla="*/ 591125 h 1182250"/>
                <a:gd name="connsiteX2" fmla="*/ 18984826 w 19575951"/>
                <a:gd name="connsiteY2" fmla="*/ 1182250 h 1182250"/>
                <a:gd name="connsiteX3" fmla="*/ 18906857 w 19575951"/>
                <a:gd name="connsiteY3" fmla="*/ 1174390 h 1182250"/>
                <a:gd name="connsiteX4" fmla="*/ 0 w 19575951"/>
                <a:gd name="connsiteY4" fmla="*/ 1148181 h 1182250"/>
                <a:gd name="connsiteX5" fmla="*/ 2 w 19575951"/>
                <a:gd name="connsiteY5" fmla="*/ 112703 h 1182250"/>
                <a:gd name="connsiteX6" fmla="*/ 18906857 w 19575951"/>
                <a:gd name="connsiteY6" fmla="*/ 7860 h 1182250"/>
                <a:gd name="connsiteX7" fmla="*/ 18984826 w 19575951"/>
                <a:gd name="connsiteY7" fmla="*/ 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2032107" y="301131"/>
              <a:ext cx="2367956" cy="49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Model training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294848B3-E3CD-D29D-F5A3-6924397B7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9" y="5121177"/>
            <a:ext cx="7437795" cy="1591492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txBody>
          <a:bodyPr vert="horz" wrap="square" lIns="96393" tIns="48196" rIns="96393" bIns="48196" numCol="1" anchor="t" anchorCtr="0" compatLnSpc="1">
            <a:prstTxWarp prst="textNoShape">
              <a:avLst/>
            </a:prstTxWarp>
          </a:bodyPr>
          <a:lstStyle/>
          <a:p>
            <a:pPr defTabSz="128537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</a:endParaRPr>
          </a:p>
        </p:txBody>
      </p:sp>
      <p:sp>
        <p:nvSpPr>
          <p:cNvPr id="11" name="文本1">
            <a:extLst>
              <a:ext uri="{FF2B5EF4-FFF2-40B4-BE49-F238E27FC236}">
                <a16:creationId xmlns:a16="http://schemas.microsoft.com/office/drawing/2014/main" id="{6579217B-E9E3-14E3-C9D1-AC1F3AB3F9CC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4719" y="5241660"/>
            <a:ext cx="11017224" cy="1399001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6417" tIns="48209" rIns="96417" bIns="4820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Roboflow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에서 가져온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Download Code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를 사용해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Colab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에서 실행 시킨다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이때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datasets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라는 디렉토리를 만들어 그 안에 저장 시킨다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오른쪽 사진이 다운로드 완료된 후 모습이다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404A56-8F1B-DB30-C2D0-C5A7C9ADC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559" y="1030634"/>
            <a:ext cx="3519533" cy="30177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38F7CC-6145-72F9-B663-B72A31652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559" y="4200633"/>
            <a:ext cx="2581635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1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9296078-AB6F-58C5-6BD3-5D7733CE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83" y="1015182"/>
            <a:ext cx="7182291" cy="396929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CC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" fmla="*/ 18984824 w 19575949"/>
                <a:gd name="connsiteY0" fmla="*/ 0 h 1182250"/>
                <a:gd name="connsiteX1" fmla="*/ 19575949 w 19575949"/>
                <a:gd name="connsiteY1" fmla="*/ 591125 h 1182250"/>
                <a:gd name="connsiteX2" fmla="*/ 18984824 w 19575949"/>
                <a:gd name="connsiteY2" fmla="*/ 1182250 h 1182250"/>
                <a:gd name="connsiteX3" fmla="*/ 18906855 w 19575949"/>
                <a:gd name="connsiteY3" fmla="*/ 1174390 h 1182250"/>
                <a:gd name="connsiteX4" fmla="*/ 16539100 w 19575949"/>
                <a:gd name="connsiteY4" fmla="*/ 1174390 h 1182250"/>
                <a:gd name="connsiteX5" fmla="*/ 0 w 19575949"/>
                <a:gd name="connsiteY5" fmla="*/ 112703 h 1182250"/>
                <a:gd name="connsiteX6" fmla="*/ 18906855 w 19575949"/>
                <a:gd name="connsiteY6" fmla="*/ 7860 h 1182250"/>
                <a:gd name="connsiteX7" fmla="*/ 18984824 w 19575949"/>
                <a:gd name="connsiteY7" fmla="*/ 0 h 1182250"/>
                <a:gd name="connsiteX0" fmla="*/ 18984826 w 19575951"/>
                <a:gd name="connsiteY0" fmla="*/ 0 h 1182250"/>
                <a:gd name="connsiteX1" fmla="*/ 19575951 w 19575951"/>
                <a:gd name="connsiteY1" fmla="*/ 591125 h 1182250"/>
                <a:gd name="connsiteX2" fmla="*/ 18984826 w 19575951"/>
                <a:gd name="connsiteY2" fmla="*/ 1182250 h 1182250"/>
                <a:gd name="connsiteX3" fmla="*/ 18906857 w 19575951"/>
                <a:gd name="connsiteY3" fmla="*/ 1174390 h 1182250"/>
                <a:gd name="connsiteX4" fmla="*/ 0 w 19575951"/>
                <a:gd name="connsiteY4" fmla="*/ 1148181 h 1182250"/>
                <a:gd name="connsiteX5" fmla="*/ 2 w 19575951"/>
                <a:gd name="connsiteY5" fmla="*/ 112703 h 1182250"/>
                <a:gd name="connsiteX6" fmla="*/ 18906857 w 19575951"/>
                <a:gd name="connsiteY6" fmla="*/ 7860 h 1182250"/>
                <a:gd name="connsiteX7" fmla="*/ 18984826 w 19575951"/>
                <a:gd name="connsiteY7" fmla="*/ 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2032107" y="301131"/>
              <a:ext cx="2367956" cy="49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Model training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294848B3-E3CD-D29D-F5A3-6924397B7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9" y="5121177"/>
            <a:ext cx="7437795" cy="1591492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txBody>
          <a:bodyPr vert="horz" wrap="square" lIns="96393" tIns="48196" rIns="96393" bIns="48196" numCol="1" anchor="t" anchorCtr="0" compatLnSpc="1">
            <a:prstTxWarp prst="textNoShape">
              <a:avLst/>
            </a:prstTxWarp>
          </a:bodyPr>
          <a:lstStyle/>
          <a:p>
            <a:pPr defTabSz="128537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</a:endParaRPr>
          </a:p>
        </p:txBody>
      </p:sp>
      <p:sp>
        <p:nvSpPr>
          <p:cNvPr id="11" name="文本1">
            <a:extLst>
              <a:ext uri="{FF2B5EF4-FFF2-40B4-BE49-F238E27FC236}">
                <a16:creationId xmlns:a16="http://schemas.microsoft.com/office/drawing/2014/main" id="{6579217B-E9E3-14E3-C9D1-AC1F3AB3F9CC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4719" y="5241660"/>
            <a:ext cx="7200800" cy="1399001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6417" tIns="48209" rIns="96417" bIns="4820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train.py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로 학습을 시킨다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이 때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data.yaml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파일의 경로를 해당  파일의 실제 경로로 변경해줘야 하며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epochs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를 임의로 설정해 준다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data.yaml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의 파일의 경로는 오른쪽 사진에서 확인 가능하다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학습완료된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모델은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runs/train/exp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경로 안에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best.pt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이름으로 저장된다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38F7CC-6145-72F9-B663-B72A3165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559" y="1036151"/>
            <a:ext cx="2581635" cy="25149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566FF4-1A27-B2C8-978D-1FBC2E9BE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560" y="3954657"/>
            <a:ext cx="3096344" cy="27859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7183538-A691-A5E6-63DA-2D2B94F55BF2}"/>
                  </a:ext>
                </a:extLst>
              </p14:cNvPr>
              <p14:cNvContentPartPr/>
              <p14:nvPr/>
            </p14:nvContentPartPr>
            <p14:xfrm>
              <a:off x="3926747" y="1225592"/>
              <a:ext cx="1991520" cy="3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7183538-A691-A5E6-63DA-2D2B94F55B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7747" y="1216952"/>
                <a:ext cx="2009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B12715F2-BFFA-106F-F1EB-857457D9A10C}"/>
                  </a:ext>
                </a:extLst>
              </p14:cNvPr>
              <p14:cNvContentPartPr/>
              <p14:nvPr/>
            </p14:nvContentPartPr>
            <p14:xfrm>
              <a:off x="1164467" y="1225592"/>
              <a:ext cx="499680" cy="36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B12715F2-BFFA-106F-F1EB-857457D9A10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55467" y="1216952"/>
                <a:ext cx="51732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775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DAA08B-945E-607E-0CF1-CD9FCF4F2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84" y="1029839"/>
            <a:ext cx="6383269" cy="5967472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CC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" fmla="*/ 18984824 w 19575949"/>
                <a:gd name="connsiteY0" fmla="*/ 0 h 1182250"/>
                <a:gd name="connsiteX1" fmla="*/ 19575949 w 19575949"/>
                <a:gd name="connsiteY1" fmla="*/ 591125 h 1182250"/>
                <a:gd name="connsiteX2" fmla="*/ 18984824 w 19575949"/>
                <a:gd name="connsiteY2" fmla="*/ 1182250 h 1182250"/>
                <a:gd name="connsiteX3" fmla="*/ 18906855 w 19575949"/>
                <a:gd name="connsiteY3" fmla="*/ 1174390 h 1182250"/>
                <a:gd name="connsiteX4" fmla="*/ 16539100 w 19575949"/>
                <a:gd name="connsiteY4" fmla="*/ 1174390 h 1182250"/>
                <a:gd name="connsiteX5" fmla="*/ 0 w 19575949"/>
                <a:gd name="connsiteY5" fmla="*/ 112703 h 1182250"/>
                <a:gd name="connsiteX6" fmla="*/ 18906855 w 19575949"/>
                <a:gd name="connsiteY6" fmla="*/ 7860 h 1182250"/>
                <a:gd name="connsiteX7" fmla="*/ 18984824 w 19575949"/>
                <a:gd name="connsiteY7" fmla="*/ 0 h 1182250"/>
                <a:gd name="connsiteX0" fmla="*/ 18984826 w 19575951"/>
                <a:gd name="connsiteY0" fmla="*/ 0 h 1182250"/>
                <a:gd name="connsiteX1" fmla="*/ 19575951 w 19575951"/>
                <a:gd name="connsiteY1" fmla="*/ 591125 h 1182250"/>
                <a:gd name="connsiteX2" fmla="*/ 18984826 w 19575951"/>
                <a:gd name="connsiteY2" fmla="*/ 1182250 h 1182250"/>
                <a:gd name="connsiteX3" fmla="*/ 18906857 w 19575951"/>
                <a:gd name="connsiteY3" fmla="*/ 1174390 h 1182250"/>
                <a:gd name="connsiteX4" fmla="*/ 0 w 19575951"/>
                <a:gd name="connsiteY4" fmla="*/ 1148181 h 1182250"/>
                <a:gd name="connsiteX5" fmla="*/ 2 w 19575951"/>
                <a:gd name="connsiteY5" fmla="*/ 112703 h 1182250"/>
                <a:gd name="connsiteX6" fmla="*/ 18906857 w 19575951"/>
                <a:gd name="connsiteY6" fmla="*/ 7860 h 1182250"/>
                <a:gd name="connsiteX7" fmla="*/ 18984826 w 19575951"/>
                <a:gd name="connsiteY7" fmla="*/ 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2032107" y="301131"/>
              <a:ext cx="2367956" cy="49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Model training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294848B3-E3CD-D29D-F5A3-6924397B7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1463" y="4665002"/>
            <a:ext cx="4176464" cy="2332309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txBody>
          <a:bodyPr vert="horz" wrap="square" lIns="96393" tIns="48196" rIns="96393" bIns="48196" numCol="1" anchor="t" anchorCtr="0" compatLnSpc="1">
            <a:prstTxWarp prst="textNoShape">
              <a:avLst/>
            </a:prstTxWarp>
          </a:bodyPr>
          <a:lstStyle/>
          <a:p>
            <a:pPr defTabSz="128537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</a:endParaRPr>
          </a:p>
        </p:txBody>
      </p:sp>
      <p:sp>
        <p:nvSpPr>
          <p:cNvPr id="11" name="文本1">
            <a:extLst>
              <a:ext uri="{FF2B5EF4-FFF2-40B4-BE49-F238E27FC236}">
                <a16:creationId xmlns:a16="http://schemas.microsoft.com/office/drawing/2014/main" id="{6579217B-E9E3-14E3-C9D1-AC1F3AB3F9CC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29475" y="4665003"/>
            <a:ext cx="3888432" cy="2332308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6417" tIns="48209" rIns="96417" bIns="4820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학습이 끝난 모델인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best.pt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를 사용해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car01.jpg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의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Bounding box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탐지를 실시한다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이때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detect.py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를 사용한다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오른쪽은 객체탐지를 실시하지 않은 원본 사진이다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그 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best.pt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를 다운받아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pycharm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에서 사용한다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BFE45C-F28E-C70B-659F-C24C8A306C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" b="811"/>
          <a:stretch/>
        </p:blipFill>
        <p:spPr>
          <a:xfrm>
            <a:off x="7221463" y="1029839"/>
            <a:ext cx="5334386" cy="25649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121A0EC-BFEF-2A56-FC73-D21E2149BD94}"/>
                  </a:ext>
                </a:extLst>
              </p14:cNvPr>
              <p14:cNvContentPartPr/>
              <p14:nvPr/>
            </p14:nvContentPartPr>
            <p14:xfrm>
              <a:off x="1149794" y="1242453"/>
              <a:ext cx="541080" cy="3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121A0EC-BFEF-2A56-FC73-D21E2149BD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1154" y="1233813"/>
                <a:ext cx="55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1DA43230-3157-CC16-BDE5-49EE5FF8C177}"/>
                  </a:ext>
                </a:extLst>
              </p14:cNvPr>
              <p14:cNvContentPartPr/>
              <p14:nvPr/>
            </p14:nvContentPartPr>
            <p14:xfrm>
              <a:off x="2300354" y="1242453"/>
              <a:ext cx="1739160" cy="36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1DA43230-3157-CC16-BDE5-49EE5FF8C1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91714" y="1233813"/>
                <a:ext cx="1756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EFAF080A-E7E8-73F7-0DEF-5A7B0005F76D}"/>
                  </a:ext>
                </a:extLst>
              </p14:cNvPr>
              <p14:cNvContentPartPr/>
              <p14:nvPr/>
            </p14:nvContentPartPr>
            <p14:xfrm>
              <a:off x="5839874" y="1242453"/>
              <a:ext cx="1129680" cy="36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EFAF080A-E7E8-73F7-0DEF-5A7B0005F7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31234" y="1233813"/>
                <a:ext cx="114732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그림 20">
            <a:extLst>
              <a:ext uri="{FF2B5EF4-FFF2-40B4-BE49-F238E27FC236}">
                <a16:creationId xmlns:a16="http://schemas.microsoft.com/office/drawing/2014/main" id="{4B024DE9-1516-FABB-65D2-B1277B0318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1463" y="3744815"/>
            <a:ext cx="3505689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6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4917207" y="3347940"/>
            <a:ext cx="4021761" cy="536770"/>
          </a:xfrm>
          <a:prstGeom prst="roundRect">
            <a:avLst>
              <a:gd name="adj" fmla="val 50000"/>
            </a:avLst>
          </a:prstGeom>
          <a:solidFill>
            <a:srgbClr val="8CC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653405" y="3333523"/>
            <a:ext cx="2549352" cy="5656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Object Detect</a:t>
            </a:r>
          </a:p>
        </p:txBody>
      </p:sp>
      <p:sp>
        <p:nvSpPr>
          <p:cNvPr id="17" name="圆角矩形 16"/>
          <p:cNvSpPr/>
          <p:nvPr/>
        </p:nvSpPr>
        <p:spPr bwMode="auto">
          <a:xfrm>
            <a:off x="3986107" y="3332963"/>
            <a:ext cx="714280" cy="588896"/>
          </a:xfrm>
          <a:prstGeom prst="roundRect">
            <a:avLst/>
          </a:prstGeom>
          <a:solidFill>
            <a:srgbClr val="339966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622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CC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" fmla="*/ 18984824 w 19575949"/>
                <a:gd name="connsiteY0" fmla="*/ 0 h 1182250"/>
                <a:gd name="connsiteX1" fmla="*/ 19575949 w 19575949"/>
                <a:gd name="connsiteY1" fmla="*/ 591125 h 1182250"/>
                <a:gd name="connsiteX2" fmla="*/ 18984824 w 19575949"/>
                <a:gd name="connsiteY2" fmla="*/ 1182250 h 1182250"/>
                <a:gd name="connsiteX3" fmla="*/ 18906855 w 19575949"/>
                <a:gd name="connsiteY3" fmla="*/ 1174390 h 1182250"/>
                <a:gd name="connsiteX4" fmla="*/ 16539100 w 19575949"/>
                <a:gd name="connsiteY4" fmla="*/ 1174390 h 1182250"/>
                <a:gd name="connsiteX5" fmla="*/ 0 w 19575949"/>
                <a:gd name="connsiteY5" fmla="*/ 112703 h 1182250"/>
                <a:gd name="connsiteX6" fmla="*/ 18906855 w 19575949"/>
                <a:gd name="connsiteY6" fmla="*/ 7860 h 1182250"/>
                <a:gd name="connsiteX7" fmla="*/ 18984824 w 19575949"/>
                <a:gd name="connsiteY7" fmla="*/ 0 h 1182250"/>
                <a:gd name="connsiteX0" fmla="*/ 18984826 w 19575951"/>
                <a:gd name="connsiteY0" fmla="*/ 0 h 1182250"/>
                <a:gd name="connsiteX1" fmla="*/ 19575951 w 19575951"/>
                <a:gd name="connsiteY1" fmla="*/ 591125 h 1182250"/>
                <a:gd name="connsiteX2" fmla="*/ 18984826 w 19575951"/>
                <a:gd name="connsiteY2" fmla="*/ 1182250 h 1182250"/>
                <a:gd name="connsiteX3" fmla="*/ 18906857 w 19575951"/>
                <a:gd name="connsiteY3" fmla="*/ 1174390 h 1182250"/>
                <a:gd name="connsiteX4" fmla="*/ 0 w 19575951"/>
                <a:gd name="connsiteY4" fmla="*/ 1148181 h 1182250"/>
                <a:gd name="connsiteX5" fmla="*/ 2 w 19575951"/>
                <a:gd name="connsiteY5" fmla="*/ 112703 h 1182250"/>
                <a:gd name="connsiteX6" fmla="*/ 18906857 w 19575951"/>
                <a:gd name="connsiteY6" fmla="*/ 7860 h 1182250"/>
                <a:gd name="connsiteX7" fmla="*/ 18984826 w 19575951"/>
                <a:gd name="connsiteY7" fmla="*/ 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04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2454979" y="301131"/>
              <a:ext cx="2214709" cy="49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Object Detect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E5BF8D4-1561-1A38-8029-F40313AD6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727" y="1096300"/>
            <a:ext cx="3040404" cy="4032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BE2F8F-DA1B-FED0-77D8-3F006EABE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79" y="1096300"/>
            <a:ext cx="9065269" cy="4044505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82A0E5F8-E0DF-DE90-5A77-257257943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9" y="5337201"/>
            <a:ext cx="12215852" cy="1591492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txBody>
          <a:bodyPr vert="horz" wrap="square" lIns="96393" tIns="48196" rIns="96393" bIns="48196" numCol="1" anchor="t" anchorCtr="0" compatLnSpc="1">
            <a:prstTxWarp prst="textNoShape">
              <a:avLst/>
            </a:prstTxWarp>
          </a:bodyPr>
          <a:lstStyle/>
          <a:p>
            <a:pPr defTabSz="128537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</a:endParaRPr>
          </a:p>
        </p:txBody>
      </p:sp>
      <p:sp>
        <p:nvSpPr>
          <p:cNvPr id="7" name="文本1">
            <a:extLst>
              <a:ext uri="{FF2B5EF4-FFF2-40B4-BE49-F238E27FC236}">
                <a16:creationId xmlns:a16="http://schemas.microsoft.com/office/drawing/2014/main" id="{D8B303C8-ADA9-E57F-1302-4BB7FD173C8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4719" y="5457684"/>
            <a:ext cx="11017224" cy="1399001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6417" tIns="48209" rIns="96417" bIns="4820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best.pt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의 이름을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car_detect.pt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로 바꾼 후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pycharm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에 옮긴다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Bounding box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탐지이므로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yolov5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폴더 안의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detect.py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로 객체 탐지를 실시한다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터미널에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‘python detect.py –weights ../trained_models/car_detect.pt –source ../Object/car01.jpg’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를 입력하고 실행한다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039AF9B-5D8F-BC7A-ABEF-2D853DF6C400}"/>
                  </a:ext>
                </a:extLst>
              </p14:cNvPr>
              <p14:cNvContentPartPr/>
              <p14:nvPr/>
            </p14:nvContentPartPr>
            <p14:xfrm>
              <a:off x="3892994" y="2166685"/>
              <a:ext cx="2644200" cy="3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039AF9B-5D8F-BC7A-ABEF-2D853DF6C4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84354" y="2158045"/>
                <a:ext cx="2661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D68C627F-D496-8895-435E-20EC650E8043}"/>
                  </a:ext>
                </a:extLst>
              </p14:cNvPr>
              <p14:cNvContentPartPr/>
              <p14:nvPr/>
            </p14:nvContentPartPr>
            <p14:xfrm>
              <a:off x="10067714" y="2088205"/>
              <a:ext cx="887760" cy="36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D68C627F-D496-8895-435E-20EC650E80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59074" y="2079205"/>
                <a:ext cx="905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8D8EE00-936F-B484-FA3F-94F0E72DE63D}"/>
                  </a:ext>
                </a:extLst>
              </p14:cNvPr>
              <p14:cNvContentPartPr/>
              <p14:nvPr/>
            </p14:nvContentPartPr>
            <p14:xfrm>
              <a:off x="786194" y="3749605"/>
              <a:ext cx="698040" cy="3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8D8EE00-936F-B484-FA3F-94F0E72DE6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7194" y="3740965"/>
                <a:ext cx="71568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117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CC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" fmla="*/ 18984824 w 19575949"/>
                <a:gd name="connsiteY0" fmla="*/ 0 h 1182250"/>
                <a:gd name="connsiteX1" fmla="*/ 19575949 w 19575949"/>
                <a:gd name="connsiteY1" fmla="*/ 591125 h 1182250"/>
                <a:gd name="connsiteX2" fmla="*/ 18984824 w 19575949"/>
                <a:gd name="connsiteY2" fmla="*/ 1182250 h 1182250"/>
                <a:gd name="connsiteX3" fmla="*/ 18906855 w 19575949"/>
                <a:gd name="connsiteY3" fmla="*/ 1174390 h 1182250"/>
                <a:gd name="connsiteX4" fmla="*/ 16539100 w 19575949"/>
                <a:gd name="connsiteY4" fmla="*/ 1174390 h 1182250"/>
                <a:gd name="connsiteX5" fmla="*/ 0 w 19575949"/>
                <a:gd name="connsiteY5" fmla="*/ 112703 h 1182250"/>
                <a:gd name="connsiteX6" fmla="*/ 18906855 w 19575949"/>
                <a:gd name="connsiteY6" fmla="*/ 7860 h 1182250"/>
                <a:gd name="connsiteX7" fmla="*/ 18984824 w 19575949"/>
                <a:gd name="connsiteY7" fmla="*/ 0 h 1182250"/>
                <a:gd name="connsiteX0" fmla="*/ 18984826 w 19575951"/>
                <a:gd name="connsiteY0" fmla="*/ 0 h 1182250"/>
                <a:gd name="connsiteX1" fmla="*/ 19575951 w 19575951"/>
                <a:gd name="connsiteY1" fmla="*/ 591125 h 1182250"/>
                <a:gd name="connsiteX2" fmla="*/ 18984826 w 19575951"/>
                <a:gd name="connsiteY2" fmla="*/ 1182250 h 1182250"/>
                <a:gd name="connsiteX3" fmla="*/ 18906857 w 19575951"/>
                <a:gd name="connsiteY3" fmla="*/ 1174390 h 1182250"/>
                <a:gd name="connsiteX4" fmla="*/ 0 w 19575951"/>
                <a:gd name="connsiteY4" fmla="*/ 1148181 h 1182250"/>
                <a:gd name="connsiteX5" fmla="*/ 2 w 19575951"/>
                <a:gd name="connsiteY5" fmla="*/ 112703 h 1182250"/>
                <a:gd name="connsiteX6" fmla="*/ 18906857 w 19575951"/>
                <a:gd name="connsiteY6" fmla="*/ 7860 h 1182250"/>
                <a:gd name="connsiteX7" fmla="*/ 18984826 w 19575951"/>
                <a:gd name="connsiteY7" fmla="*/ 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04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2454979" y="301131"/>
              <a:ext cx="2214709" cy="49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Object Detect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Rectangle 8">
            <a:extLst>
              <a:ext uri="{FF2B5EF4-FFF2-40B4-BE49-F238E27FC236}">
                <a16:creationId xmlns:a16="http://schemas.microsoft.com/office/drawing/2014/main" id="{82A0E5F8-E0DF-DE90-5A77-257257943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9" y="5342330"/>
            <a:ext cx="12215852" cy="1591492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txBody>
          <a:bodyPr vert="horz" wrap="square" lIns="96393" tIns="48196" rIns="96393" bIns="48196" numCol="1" anchor="t" anchorCtr="0" compatLnSpc="1">
            <a:prstTxWarp prst="textNoShape">
              <a:avLst/>
            </a:prstTxWarp>
          </a:bodyPr>
          <a:lstStyle/>
          <a:p>
            <a:pPr defTabSz="128537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</a:endParaRPr>
          </a:p>
        </p:txBody>
      </p:sp>
      <p:sp>
        <p:nvSpPr>
          <p:cNvPr id="7" name="文本1">
            <a:extLst>
              <a:ext uri="{FF2B5EF4-FFF2-40B4-BE49-F238E27FC236}">
                <a16:creationId xmlns:a16="http://schemas.microsoft.com/office/drawing/2014/main" id="{D8B303C8-ADA9-E57F-1302-4BB7FD173C8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4719" y="5457684"/>
            <a:ext cx="11017224" cy="1399001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6417" tIns="48209" rIns="96417" bIns="4820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객체 탐지가 완료되면 완료된 사진은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runs/detect/exp2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안에 저장된다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해당 사진을 불러오면 잘 탐지된 것을 볼 수 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2BBCF1-C0F7-C325-DD04-1B95596CC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" y="1037351"/>
            <a:ext cx="11717366" cy="410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0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4917207" y="3347940"/>
            <a:ext cx="4021761" cy="536770"/>
          </a:xfrm>
          <a:prstGeom prst="roundRect">
            <a:avLst>
              <a:gd name="adj" fmla="val 50000"/>
            </a:avLst>
          </a:prstGeom>
          <a:solidFill>
            <a:srgbClr val="8CC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453831" y="3333523"/>
            <a:ext cx="2948500" cy="5656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Segment Detect</a:t>
            </a:r>
          </a:p>
        </p:txBody>
      </p:sp>
      <p:sp>
        <p:nvSpPr>
          <p:cNvPr id="17" name="圆角矩形 16"/>
          <p:cNvSpPr/>
          <p:nvPr/>
        </p:nvSpPr>
        <p:spPr bwMode="auto">
          <a:xfrm>
            <a:off x="3986107" y="3332963"/>
            <a:ext cx="714280" cy="588896"/>
          </a:xfrm>
          <a:prstGeom prst="roundRect">
            <a:avLst/>
          </a:prstGeom>
          <a:solidFill>
            <a:srgbClr val="339966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05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504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CC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" fmla="*/ 18984824 w 19575949"/>
                <a:gd name="connsiteY0" fmla="*/ 0 h 1182250"/>
                <a:gd name="connsiteX1" fmla="*/ 19575949 w 19575949"/>
                <a:gd name="connsiteY1" fmla="*/ 591125 h 1182250"/>
                <a:gd name="connsiteX2" fmla="*/ 18984824 w 19575949"/>
                <a:gd name="connsiteY2" fmla="*/ 1182250 h 1182250"/>
                <a:gd name="connsiteX3" fmla="*/ 18906855 w 19575949"/>
                <a:gd name="connsiteY3" fmla="*/ 1174390 h 1182250"/>
                <a:gd name="connsiteX4" fmla="*/ 16539100 w 19575949"/>
                <a:gd name="connsiteY4" fmla="*/ 1174390 h 1182250"/>
                <a:gd name="connsiteX5" fmla="*/ 0 w 19575949"/>
                <a:gd name="connsiteY5" fmla="*/ 112703 h 1182250"/>
                <a:gd name="connsiteX6" fmla="*/ 18906855 w 19575949"/>
                <a:gd name="connsiteY6" fmla="*/ 7860 h 1182250"/>
                <a:gd name="connsiteX7" fmla="*/ 18984824 w 19575949"/>
                <a:gd name="connsiteY7" fmla="*/ 0 h 1182250"/>
                <a:gd name="connsiteX0" fmla="*/ 18984826 w 19575951"/>
                <a:gd name="connsiteY0" fmla="*/ 0 h 1182250"/>
                <a:gd name="connsiteX1" fmla="*/ 19575951 w 19575951"/>
                <a:gd name="connsiteY1" fmla="*/ 591125 h 1182250"/>
                <a:gd name="connsiteX2" fmla="*/ 18984826 w 19575951"/>
                <a:gd name="connsiteY2" fmla="*/ 1182250 h 1182250"/>
                <a:gd name="connsiteX3" fmla="*/ 18906857 w 19575951"/>
                <a:gd name="connsiteY3" fmla="*/ 1174390 h 1182250"/>
                <a:gd name="connsiteX4" fmla="*/ 0 w 19575951"/>
                <a:gd name="connsiteY4" fmla="*/ 1148181 h 1182250"/>
                <a:gd name="connsiteX5" fmla="*/ 2 w 19575951"/>
                <a:gd name="connsiteY5" fmla="*/ 112703 h 1182250"/>
                <a:gd name="connsiteX6" fmla="*/ 18906857 w 19575951"/>
                <a:gd name="connsiteY6" fmla="*/ 7860 h 1182250"/>
                <a:gd name="connsiteX7" fmla="*/ 18984826 w 19575951"/>
                <a:gd name="connsiteY7" fmla="*/ 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04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2282656" y="301131"/>
              <a:ext cx="2559355" cy="49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Segment Detect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Rectangle 8">
            <a:extLst>
              <a:ext uri="{FF2B5EF4-FFF2-40B4-BE49-F238E27FC236}">
                <a16:creationId xmlns:a16="http://schemas.microsoft.com/office/drawing/2014/main" id="{82A0E5F8-E0DF-DE90-5A77-257257943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9" y="5342330"/>
            <a:ext cx="12215852" cy="1591492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txBody>
          <a:bodyPr vert="horz" wrap="square" lIns="96393" tIns="48196" rIns="96393" bIns="48196" numCol="1" anchor="t" anchorCtr="0" compatLnSpc="1">
            <a:prstTxWarp prst="textNoShape">
              <a:avLst/>
            </a:prstTxWarp>
          </a:bodyPr>
          <a:lstStyle/>
          <a:p>
            <a:pPr defTabSz="128537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</a:endParaRPr>
          </a:p>
        </p:txBody>
      </p:sp>
      <p:sp>
        <p:nvSpPr>
          <p:cNvPr id="7" name="文本1">
            <a:extLst>
              <a:ext uri="{FF2B5EF4-FFF2-40B4-BE49-F238E27FC236}">
                <a16:creationId xmlns:a16="http://schemas.microsoft.com/office/drawing/2014/main" id="{D8B303C8-ADA9-E57F-1302-4BB7FD173C8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4719" y="5457684"/>
            <a:ext cx="11017224" cy="1399001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6417" tIns="48209" rIns="96417" bIns="4820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Bounding box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가 아닌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Instance Segmentation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탐지를 위해서는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roboflow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에서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segmentatin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데이터셋을 불러와야 한다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오른쪽 사진의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segment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데이터셋은 앞서 시행했던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Bounding box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데이터셋고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다른 데이터셋이다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그 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segment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학습을 위한 모델도 다운 받는다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그 이후는 앞선 학습 방법과 똑같다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2FF774-B7E8-F999-35B2-C3CD7502C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80" y="1002815"/>
            <a:ext cx="7159224" cy="41643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C85332-BC17-F440-1873-CBD4FD89D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604" y="1002815"/>
            <a:ext cx="4753638" cy="413442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EACD8E2-5171-38EB-E8FC-B16B08C4EF63}"/>
              </a:ext>
            </a:extLst>
          </p:cNvPr>
          <p:cNvSpPr/>
          <p:nvPr/>
        </p:nvSpPr>
        <p:spPr>
          <a:xfrm>
            <a:off x="422279" y="2248173"/>
            <a:ext cx="2550712" cy="108012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直接箭头连接符 148">
            <a:extLst>
              <a:ext uri="{FF2B5EF4-FFF2-40B4-BE49-F238E27FC236}">
                <a16:creationId xmlns:a16="http://schemas.microsoft.com/office/drawing/2014/main" id="{8E6DE12B-2D4E-4460-38D3-1DF9907D9DDD}"/>
              </a:ext>
            </a:extLst>
          </p:cNvPr>
          <p:cNvCxnSpPr>
            <a:cxnSpLocks/>
          </p:cNvCxnSpPr>
          <p:nvPr/>
        </p:nvCxnSpPr>
        <p:spPr>
          <a:xfrm flipH="1">
            <a:off x="2756967" y="2664810"/>
            <a:ext cx="936104" cy="0"/>
          </a:xfrm>
          <a:prstGeom prst="straightConnector1">
            <a:avLst/>
          </a:prstGeom>
          <a:noFill/>
          <a:ln w="19050" cap="flat" cmpd="sng" algn="ctr">
            <a:solidFill>
              <a:srgbClr val="339966"/>
            </a:solidFill>
            <a:prstDash val="sysDot"/>
            <a:miter lim="800000"/>
            <a:headEnd type="oval" w="sm" len="sm"/>
            <a:tailEnd type="oval" w="sm" len="sm"/>
          </a:ln>
          <a:effectLst/>
        </p:spPr>
      </p:cxnSp>
      <p:sp>
        <p:nvSpPr>
          <p:cNvPr id="14" name="文本1">
            <a:extLst>
              <a:ext uri="{FF2B5EF4-FFF2-40B4-BE49-F238E27FC236}">
                <a16:creationId xmlns:a16="http://schemas.microsoft.com/office/drawing/2014/main" id="{76C5566C-4C1F-893C-0DFD-392FFD429EF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18633" y="2395113"/>
            <a:ext cx="2404328" cy="454949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6417" tIns="48209" rIns="96417" bIns="4820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Segmentation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모델 다운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787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CC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" fmla="*/ 18984824 w 19575949"/>
                <a:gd name="connsiteY0" fmla="*/ 0 h 1182250"/>
                <a:gd name="connsiteX1" fmla="*/ 19575949 w 19575949"/>
                <a:gd name="connsiteY1" fmla="*/ 591125 h 1182250"/>
                <a:gd name="connsiteX2" fmla="*/ 18984824 w 19575949"/>
                <a:gd name="connsiteY2" fmla="*/ 1182250 h 1182250"/>
                <a:gd name="connsiteX3" fmla="*/ 18906855 w 19575949"/>
                <a:gd name="connsiteY3" fmla="*/ 1174390 h 1182250"/>
                <a:gd name="connsiteX4" fmla="*/ 16539100 w 19575949"/>
                <a:gd name="connsiteY4" fmla="*/ 1174390 h 1182250"/>
                <a:gd name="connsiteX5" fmla="*/ 0 w 19575949"/>
                <a:gd name="connsiteY5" fmla="*/ 112703 h 1182250"/>
                <a:gd name="connsiteX6" fmla="*/ 18906855 w 19575949"/>
                <a:gd name="connsiteY6" fmla="*/ 7860 h 1182250"/>
                <a:gd name="connsiteX7" fmla="*/ 18984824 w 19575949"/>
                <a:gd name="connsiteY7" fmla="*/ 0 h 1182250"/>
                <a:gd name="connsiteX0" fmla="*/ 18984826 w 19575951"/>
                <a:gd name="connsiteY0" fmla="*/ 0 h 1182250"/>
                <a:gd name="connsiteX1" fmla="*/ 19575951 w 19575951"/>
                <a:gd name="connsiteY1" fmla="*/ 591125 h 1182250"/>
                <a:gd name="connsiteX2" fmla="*/ 18984826 w 19575951"/>
                <a:gd name="connsiteY2" fmla="*/ 1182250 h 1182250"/>
                <a:gd name="connsiteX3" fmla="*/ 18906857 w 19575951"/>
                <a:gd name="connsiteY3" fmla="*/ 1174390 h 1182250"/>
                <a:gd name="connsiteX4" fmla="*/ 0 w 19575951"/>
                <a:gd name="connsiteY4" fmla="*/ 1148181 h 1182250"/>
                <a:gd name="connsiteX5" fmla="*/ 2 w 19575951"/>
                <a:gd name="connsiteY5" fmla="*/ 112703 h 1182250"/>
                <a:gd name="connsiteX6" fmla="*/ 18906857 w 19575951"/>
                <a:gd name="connsiteY6" fmla="*/ 7860 h 1182250"/>
                <a:gd name="connsiteX7" fmla="*/ 18984826 w 19575951"/>
                <a:gd name="connsiteY7" fmla="*/ 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04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2282656" y="301131"/>
              <a:ext cx="2559355" cy="49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Segment Detect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Rectangle 8">
            <a:extLst>
              <a:ext uri="{FF2B5EF4-FFF2-40B4-BE49-F238E27FC236}">
                <a16:creationId xmlns:a16="http://schemas.microsoft.com/office/drawing/2014/main" id="{82A0E5F8-E0DF-DE90-5A77-257257943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9" y="5342330"/>
            <a:ext cx="12215852" cy="1591492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txBody>
          <a:bodyPr vert="horz" wrap="square" lIns="96393" tIns="48196" rIns="96393" bIns="48196" numCol="1" anchor="t" anchorCtr="0" compatLnSpc="1">
            <a:prstTxWarp prst="textNoShape">
              <a:avLst/>
            </a:prstTxWarp>
          </a:bodyPr>
          <a:lstStyle/>
          <a:p>
            <a:pPr defTabSz="128537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</a:endParaRPr>
          </a:p>
        </p:txBody>
      </p:sp>
      <p:sp>
        <p:nvSpPr>
          <p:cNvPr id="7" name="文本1">
            <a:extLst>
              <a:ext uri="{FF2B5EF4-FFF2-40B4-BE49-F238E27FC236}">
                <a16:creationId xmlns:a16="http://schemas.microsoft.com/office/drawing/2014/main" id="{D8B303C8-ADA9-E57F-1302-4BB7FD173C8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4719" y="5457684"/>
            <a:ext cx="11017224" cy="1399001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6417" tIns="48209" rIns="96417" bIns="4820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Segmentation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탐지는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segment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디렉토리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안에있는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predict.py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로 탐지를 시행한다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터미널에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‘python segment/predict.py –weights ../trained_models/car_seg.pt –source ../Object/car01.jpg’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를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입력후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실행한다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FCF59A-8323-E3F3-5556-235F5628D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" y="1083358"/>
            <a:ext cx="10975648" cy="39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1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圆角矩形 77"/>
          <p:cNvSpPr/>
          <p:nvPr/>
        </p:nvSpPr>
        <p:spPr>
          <a:xfrm>
            <a:off x="6213351" y="2905621"/>
            <a:ext cx="4752528" cy="536770"/>
          </a:xfrm>
          <a:prstGeom prst="roundRect">
            <a:avLst>
              <a:gd name="adj" fmla="val 50000"/>
            </a:avLst>
          </a:prstGeom>
          <a:solidFill>
            <a:srgbClr val="8CC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圆角矩形 78"/>
          <p:cNvSpPr/>
          <p:nvPr/>
        </p:nvSpPr>
        <p:spPr>
          <a:xfrm>
            <a:off x="6213351" y="3667621"/>
            <a:ext cx="4752528" cy="536770"/>
          </a:xfrm>
          <a:prstGeom prst="roundRect">
            <a:avLst>
              <a:gd name="adj" fmla="val 50000"/>
            </a:avLst>
          </a:prstGeom>
          <a:solidFill>
            <a:srgbClr val="8CC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-25171"/>
            <a:ext cx="3765079" cy="7257821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6213351" y="2092821"/>
            <a:ext cx="4752528" cy="536770"/>
          </a:xfrm>
          <a:prstGeom prst="roundRect">
            <a:avLst>
              <a:gd name="adj" fmla="val 50000"/>
            </a:avLst>
          </a:prstGeom>
          <a:solidFill>
            <a:srgbClr val="8CC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48"/>
          <p:cNvSpPr txBox="1"/>
          <p:nvPr/>
        </p:nvSpPr>
        <p:spPr>
          <a:xfrm>
            <a:off x="525938" y="683462"/>
            <a:ext cx="2406597" cy="14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0" b="1" cap="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목차</a:t>
            </a:r>
            <a:endParaRPr lang="en-US" altLang="zh-CN" sz="8000" b="1" cap="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extBox 148"/>
          <p:cNvSpPr txBox="1"/>
          <p:nvPr/>
        </p:nvSpPr>
        <p:spPr>
          <a:xfrm>
            <a:off x="596727" y="1861337"/>
            <a:ext cx="2780520" cy="76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000" b="1" cap="all" dirty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  <a:cs typeface="+mn-ea"/>
                <a:sym typeface="+mn-lt"/>
              </a:rPr>
              <a:t>contents</a:t>
            </a:r>
            <a:endParaRPr lang="zh-CN" altLang="en-US" sz="4000" b="1" cap="all" dirty="0">
              <a:solidFill>
                <a:schemeClr val="bg1"/>
              </a:solidFill>
              <a:latin typeface="Franklin Gothic Book" panose="020B0503020102020204" pitchFamily="34" charset="0"/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253096" y="2054948"/>
            <a:ext cx="2673039" cy="5656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Install YOLOv5</a:t>
            </a:r>
          </a:p>
        </p:txBody>
      </p:sp>
      <p:sp>
        <p:nvSpPr>
          <p:cNvPr id="41" name="圆角矩形 40"/>
          <p:cNvSpPr/>
          <p:nvPr/>
        </p:nvSpPr>
        <p:spPr bwMode="auto">
          <a:xfrm>
            <a:off x="5282251" y="2066758"/>
            <a:ext cx="714280" cy="588896"/>
          </a:xfrm>
          <a:prstGeom prst="roundRect">
            <a:avLst/>
          </a:prstGeom>
          <a:solidFill>
            <a:srgbClr val="339966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973920" y="2879417"/>
            <a:ext cx="3231397" cy="5656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Roboflow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Dataset</a:t>
            </a:r>
          </a:p>
        </p:txBody>
      </p:sp>
      <p:sp>
        <p:nvSpPr>
          <p:cNvPr id="43" name="圆角矩形 42"/>
          <p:cNvSpPr/>
          <p:nvPr/>
        </p:nvSpPr>
        <p:spPr bwMode="auto">
          <a:xfrm>
            <a:off x="5282251" y="2857333"/>
            <a:ext cx="714280" cy="588896"/>
          </a:xfrm>
          <a:prstGeom prst="roundRect">
            <a:avLst/>
          </a:prstGeom>
          <a:solidFill>
            <a:srgbClr val="339966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220601" y="3655120"/>
            <a:ext cx="2731838" cy="5656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 training</a:t>
            </a:r>
          </a:p>
        </p:txBody>
      </p:sp>
      <p:sp>
        <p:nvSpPr>
          <p:cNvPr id="61" name="圆角矩形 60"/>
          <p:cNvSpPr/>
          <p:nvPr/>
        </p:nvSpPr>
        <p:spPr bwMode="auto">
          <a:xfrm>
            <a:off x="5282251" y="3647908"/>
            <a:ext cx="714280" cy="588896"/>
          </a:xfrm>
          <a:prstGeom prst="roundRect">
            <a:avLst/>
          </a:prstGeom>
          <a:solidFill>
            <a:srgbClr val="339966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668012" y="4450129"/>
            <a:ext cx="2339102" cy="5656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668012" y="5240704"/>
            <a:ext cx="2339102" cy="5656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圆角矩形 78"/>
          <p:cNvSpPr/>
          <p:nvPr/>
        </p:nvSpPr>
        <p:spPr>
          <a:xfrm>
            <a:off x="6213351" y="4459588"/>
            <a:ext cx="4752528" cy="536770"/>
          </a:xfrm>
          <a:prstGeom prst="roundRect">
            <a:avLst>
              <a:gd name="adj" fmla="val 50000"/>
            </a:avLst>
          </a:prstGeom>
          <a:solidFill>
            <a:srgbClr val="8CC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43"/>
          <p:cNvSpPr/>
          <p:nvPr/>
        </p:nvSpPr>
        <p:spPr>
          <a:xfrm>
            <a:off x="7311843" y="4447087"/>
            <a:ext cx="2549352" cy="5656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Object Detect</a:t>
            </a:r>
          </a:p>
        </p:txBody>
      </p:sp>
      <p:sp>
        <p:nvSpPr>
          <p:cNvPr id="22" name="圆角矩形 60"/>
          <p:cNvSpPr/>
          <p:nvPr/>
        </p:nvSpPr>
        <p:spPr bwMode="auto">
          <a:xfrm>
            <a:off x="5282251" y="4439875"/>
            <a:ext cx="714280" cy="588896"/>
          </a:xfrm>
          <a:prstGeom prst="roundRect">
            <a:avLst/>
          </a:prstGeom>
          <a:solidFill>
            <a:srgbClr val="339966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" name="圆角矩形 78">
            <a:extLst>
              <a:ext uri="{FF2B5EF4-FFF2-40B4-BE49-F238E27FC236}">
                <a16:creationId xmlns:a16="http://schemas.microsoft.com/office/drawing/2014/main" id="{A8C315CF-7F32-3F87-E859-277CFF64F688}"/>
              </a:ext>
            </a:extLst>
          </p:cNvPr>
          <p:cNvSpPr/>
          <p:nvPr/>
        </p:nvSpPr>
        <p:spPr>
          <a:xfrm>
            <a:off x="6208347" y="5207382"/>
            <a:ext cx="4752528" cy="536770"/>
          </a:xfrm>
          <a:prstGeom prst="roundRect">
            <a:avLst>
              <a:gd name="adj" fmla="val 50000"/>
            </a:avLst>
          </a:prstGeom>
          <a:solidFill>
            <a:srgbClr val="8CC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43">
            <a:extLst>
              <a:ext uri="{FF2B5EF4-FFF2-40B4-BE49-F238E27FC236}">
                <a16:creationId xmlns:a16="http://schemas.microsoft.com/office/drawing/2014/main" id="{C4A826DC-C90A-EC9E-5161-B17CE5977174}"/>
              </a:ext>
            </a:extLst>
          </p:cNvPr>
          <p:cNvSpPr/>
          <p:nvPr/>
        </p:nvSpPr>
        <p:spPr>
          <a:xfrm>
            <a:off x="7107267" y="5194881"/>
            <a:ext cx="2948500" cy="5656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Segment Detect</a:t>
            </a:r>
          </a:p>
        </p:txBody>
      </p:sp>
      <p:sp>
        <p:nvSpPr>
          <p:cNvPr id="5" name="圆角矩形 60">
            <a:extLst>
              <a:ext uri="{FF2B5EF4-FFF2-40B4-BE49-F238E27FC236}">
                <a16:creationId xmlns:a16="http://schemas.microsoft.com/office/drawing/2014/main" id="{970BFBF0-4E85-5F2E-BCF4-E6CFB8A0747D}"/>
              </a:ext>
            </a:extLst>
          </p:cNvPr>
          <p:cNvSpPr/>
          <p:nvPr/>
        </p:nvSpPr>
        <p:spPr bwMode="auto">
          <a:xfrm>
            <a:off x="5277247" y="5187669"/>
            <a:ext cx="714280" cy="588896"/>
          </a:xfrm>
          <a:prstGeom prst="roundRect">
            <a:avLst/>
          </a:prstGeom>
          <a:solidFill>
            <a:srgbClr val="339966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05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716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4" grpId="0" animBg="1"/>
      <p:bldP spid="37" grpId="0" animBg="1"/>
      <p:bldP spid="38" grpId="0"/>
      <p:bldP spid="39" grpId="0"/>
      <p:bldP spid="40" grpId="0"/>
      <p:bldP spid="41" grpId="0" animBg="1"/>
      <p:bldP spid="42" grpId="0"/>
      <p:bldP spid="43" grpId="0" animBg="1"/>
      <p:bldP spid="44" grpId="0"/>
      <p:bldP spid="61" grpId="0" animBg="1"/>
      <p:bldP spid="70" grpId="0"/>
      <p:bldP spid="76" grpId="0"/>
      <p:bldP spid="20" grpId="0" animBg="1"/>
      <p:bldP spid="21" grpId="0"/>
      <p:bldP spid="22" grpId="0" animBg="1"/>
      <p:bldP spid="2" grpId="0" animBg="1"/>
      <p:bldP spid="3" grpId="0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CC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" fmla="*/ 18984824 w 19575949"/>
                <a:gd name="connsiteY0" fmla="*/ 0 h 1182250"/>
                <a:gd name="connsiteX1" fmla="*/ 19575949 w 19575949"/>
                <a:gd name="connsiteY1" fmla="*/ 591125 h 1182250"/>
                <a:gd name="connsiteX2" fmla="*/ 18984824 w 19575949"/>
                <a:gd name="connsiteY2" fmla="*/ 1182250 h 1182250"/>
                <a:gd name="connsiteX3" fmla="*/ 18906855 w 19575949"/>
                <a:gd name="connsiteY3" fmla="*/ 1174390 h 1182250"/>
                <a:gd name="connsiteX4" fmla="*/ 16539100 w 19575949"/>
                <a:gd name="connsiteY4" fmla="*/ 1174390 h 1182250"/>
                <a:gd name="connsiteX5" fmla="*/ 0 w 19575949"/>
                <a:gd name="connsiteY5" fmla="*/ 112703 h 1182250"/>
                <a:gd name="connsiteX6" fmla="*/ 18906855 w 19575949"/>
                <a:gd name="connsiteY6" fmla="*/ 7860 h 1182250"/>
                <a:gd name="connsiteX7" fmla="*/ 18984824 w 19575949"/>
                <a:gd name="connsiteY7" fmla="*/ 0 h 1182250"/>
                <a:gd name="connsiteX0" fmla="*/ 18984826 w 19575951"/>
                <a:gd name="connsiteY0" fmla="*/ 0 h 1182250"/>
                <a:gd name="connsiteX1" fmla="*/ 19575951 w 19575951"/>
                <a:gd name="connsiteY1" fmla="*/ 591125 h 1182250"/>
                <a:gd name="connsiteX2" fmla="*/ 18984826 w 19575951"/>
                <a:gd name="connsiteY2" fmla="*/ 1182250 h 1182250"/>
                <a:gd name="connsiteX3" fmla="*/ 18906857 w 19575951"/>
                <a:gd name="connsiteY3" fmla="*/ 1174390 h 1182250"/>
                <a:gd name="connsiteX4" fmla="*/ 0 w 19575951"/>
                <a:gd name="connsiteY4" fmla="*/ 1148181 h 1182250"/>
                <a:gd name="connsiteX5" fmla="*/ 2 w 19575951"/>
                <a:gd name="connsiteY5" fmla="*/ 112703 h 1182250"/>
                <a:gd name="connsiteX6" fmla="*/ 18906857 w 19575951"/>
                <a:gd name="connsiteY6" fmla="*/ 7860 h 1182250"/>
                <a:gd name="connsiteX7" fmla="*/ 18984826 w 19575951"/>
                <a:gd name="connsiteY7" fmla="*/ 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04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2282656" y="301131"/>
              <a:ext cx="2559355" cy="49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Segment Detect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Rectangle 8">
            <a:extLst>
              <a:ext uri="{FF2B5EF4-FFF2-40B4-BE49-F238E27FC236}">
                <a16:creationId xmlns:a16="http://schemas.microsoft.com/office/drawing/2014/main" id="{82A0E5F8-E0DF-DE90-5A77-257257943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9" y="5342330"/>
            <a:ext cx="12215852" cy="1591492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txBody>
          <a:bodyPr vert="horz" wrap="square" lIns="96393" tIns="48196" rIns="96393" bIns="48196" numCol="1" anchor="t" anchorCtr="0" compatLnSpc="1">
            <a:prstTxWarp prst="textNoShape">
              <a:avLst/>
            </a:prstTxWarp>
          </a:bodyPr>
          <a:lstStyle/>
          <a:p>
            <a:pPr defTabSz="128537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</a:endParaRPr>
          </a:p>
        </p:txBody>
      </p:sp>
      <p:sp>
        <p:nvSpPr>
          <p:cNvPr id="7" name="文本1">
            <a:extLst>
              <a:ext uri="{FF2B5EF4-FFF2-40B4-BE49-F238E27FC236}">
                <a16:creationId xmlns:a16="http://schemas.microsoft.com/office/drawing/2014/main" id="{D8B303C8-ADA9-E57F-1302-4BB7FD173C8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4719" y="5457684"/>
            <a:ext cx="11017224" cy="1399001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6417" tIns="48209" rIns="96417" bIns="4820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Sementation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탐지 실행 결과를 보면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Bounding box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탐지와는 다른 결과를 볼 수 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6F5A2D-9A13-0BD3-967B-C9715928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" y="1083358"/>
            <a:ext cx="11578717" cy="405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CC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" fmla="*/ 18984824 w 19575949"/>
                <a:gd name="connsiteY0" fmla="*/ 0 h 1182250"/>
                <a:gd name="connsiteX1" fmla="*/ 19575949 w 19575949"/>
                <a:gd name="connsiteY1" fmla="*/ 591125 h 1182250"/>
                <a:gd name="connsiteX2" fmla="*/ 18984824 w 19575949"/>
                <a:gd name="connsiteY2" fmla="*/ 1182250 h 1182250"/>
                <a:gd name="connsiteX3" fmla="*/ 18906855 w 19575949"/>
                <a:gd name="connsiteY3" fmla="*/ 1174390 h 1182250"/>
                <a:gd name="connsiteX4" fmla="*/ 16539100 w 19575949"/>
                <a:gd name="connsiteY4" fmla="*/ 1174390 h 1182250"/>
                <a:gd name="connsiteX5" fmla="*/ 0 w 19575949"/>
                <a:gd name="connsiteY5" fmla="*/ 112703 h 1182250"/>
                <a:gd name="connsiteX6" fmla="*/ 18906855 w 19575949"/>
                <a:gd name="connsiteY6" fmla="*/ 7860 h 1182250"/>
                <a:gd name="connsiteX7" fmla="*/ 18984824 w 19575949"/>
                <a:gd name="connsiteY7" fmla="*/ 0 h 1182250"/>
                <a:gd name="connsiteX0" fmla="*/ 18984826 w 19575951"/>
                <a:gd name="connsiteY0" fmla="*/ 0 h 1182250"/>
                <a:gd name="connsiteX1" fmla="*/ 19575951 w 19575951"/>
                <a:gd name="connsiteY1" fmla="*/ 591125 h 1182250"/>
                <a:gd name="connsiteX2" fmla="*/ 18984826 w 19575951"/>
                <a:gd name="connsiteY2" fmla="*/ 1182250 h 1182250"/>
                <a:gd name="connsiteX3" fmla="*/ 18906857 w 19575951"/>
                <a:gd name="connsiteY3" fmla="*/ 1174390 h 1182250"/>
                <a:gd name="connsiteX4" fmla="*/ 0 w 19575951"/>
                <a:gd name="connsiteY4" fmla="*/ 1148181 h 1182250"/>
                <a:gd name="connsiteX5" fmla="*/ 2 w 19575951"/>
                <a:gd name="connsiteY5" fmla="*/ 112703 h 1182250"/>
                <a:gd name="connsiteX6" fmla="*/ 18906857 w 19575951"/>
                <a:gd name="connsiteY6" fmla="*/ 7860 h 1182250"/>
                <a:gd name="connsiteX7" fmla="*/ 18984826 w 19575951"/>
                <a:gd name="connsiteY7" fmla="*/ 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04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2282656" y="301131"/>
              <a:ext cx="2559355" cy="49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Segment Detect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B679E67-0F9A-3F80-7A52-25ABEA780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43" y="4016885"/>
            <a:ext cx="6004447" cy="2878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18DB26-1975-DC50-119E-4FFD50C32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43" y="1025724"/>
            <a:ext cx="6004447" cy="2875733"/>
          </a:xfrm>
          <a:prstGeom prst="rect">
            <a:avLst/>
          </a:prstGeom>
        </p:spPr>
      </p:pic>
      <p:sp>
        <p:nvSpPr>
          <p:cNvPr id="10" name="六边形 84">
            <a:extLst>
              <a:ext uri="{FF2B5EF4-FFF2-40B4-BE49-F238E27FC236}">
                <a16:creationId xmlns:a16="http://schemas.microsoft.com/office/drawing/2014/main" id="{BA798D19-150E-32B2-FAE7-54BA4AEB5D4C}"/>
              </a:ext>
            </a:extLst>
          </p:cNvPr>
          <p:cNvSpPr/>
          <p:nvPr/>
        </p:nvSpPr>
        <p:spPr>
          <a:xfrm>
            <a:off x="7725519" y="1722182"/>
            <a:ext cx="4251107" cy="894432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48">
            <a:extLst>
              <a:ext uri="{FF2B5EF4-FFF2-40B4-BE49-F238E27FC236}">
                <a16:creationId xmlns:a16="http://schemas.microsoft.com/office/drawing/2014/main" id="{00EBF818-71FA-2B6A-C260-ECB7FD14B514}"/>
              </a:ext>
            </a:extLst>
          </p:cNvPr>
          <p:cNvCxnSpPr>
            <a:cxnSpLocks/>
          </p:cNvCxnSpPr>
          <p:nvPr/>
        </p:nvCxnSpPr>
        <p:spPr>
          <a:xfrm flipH="1" flipV="1">
            <a:off x="6900303" y="1456085"/>
            <a:ext cx="1113248" cy="576064"/>
          </a:xfrm>
          <a:prstGeom prst="straightConnector1">
            <a:avLst/>
          </a:prstGeom>
          <a:noFill/>
          <a:ln w="19050" cap="flat" cmpd="sng" algn="ctr">
            <a:solidFill>
              <a:srgbClr val="339966"/>
            </a:solidFill>
            <a:prstDash val="sysDot"/>
            <a:miter lim="800000"/>
            <a:headEnd type="oval" w="sm" len="sm"/>
            <a:tailEnd type="oval" w="sm" len="sm"/>
          </a:ln>
          <a:effectLst/>
        </p:spPr>
      </p:cxnSp>
      <p:sp>
        <p:nvSpPr>
          <p:cNvPr id="15" name="文本1">
            <a:extLst>
              <a:ext uri="{FF2B5EF4-FFF2-40B4-BE49-F238E27FC236}">
                <a16:creationId xmlns:a16="http://schemas.microsoft.com/office/drawing/2014/main" id="{FF72B9EF-A67F-AF34-C575-9B7748C093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56023" y="1814032"/>
            <a:ext cx="3590097" cy="697019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6417" tIns="48209" rIns="96417" bIns="4820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GB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Bounding box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객체 탐지</a:t>
            </a:r>
            <a:endParaRPr lang="en-GB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六边形 84">
            <a:extLst>
              <a:ext uri="{FF2B5EF4-FFF2-40B4-BE49-F238E27FC236}">
                <a16:creationId xmlns:a16="http://schemas.microsoft.com/office/drawing/2014/main" id="{9250AE05-6710-F8AF-9B52-25A0DA341D85}"/>
              </a:ext>
            </a:extLst>
          </p:cNvPr>
          <p:cNvSpPr/>
          <p:nvPr/>
        </p:nvSpPr>
        <p:spPr>
          <a:xfrm>
            <a:off x="7758647" y="4746518"/>
            <a:ext cx="4251107" cy="894432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48">
            <a:extLst>
              <a:ext uri="{FF2B5EF4-FFF2-40B4-BE49-F238E27FC236}">
                <a16:creationId xmlns:a16="http://schemas.microsoft.com/office/drawing/2014/main" id="{5309ACDE-32E0-9D23-52AA-88BD58C8069C}"/>
              </a:ext>
            </a:extLst>
          </p:cNvPr>
          <p:cNvCxnSpPr>
            <a:cxnSpLocks/>
          </p:cNvCxnSpPr>
          <p:nvPr/>
        </p:nvCxnSpPr>
        <p:spPr>
          <a:xfrm flipH="1" flipV="1">
            <a:off x="6933431" y="4480421"/>
            <a:ext cx="1113248" cy="576064"/>
          </a:xfrm>
          <a:prstGeom prst="straightConnector1">
            <a:avLst/>
          </a:prstGeom>
          <a:noFill/>
          <a:ln w="19050" cap="flat" cmpd="sng" algn="ctr">
            <a:solidFill>
              <a:srgbClr val="339966"/>
            </a:solidFill>
            <a:prstDash val="sysDot"/>
            <a:miter lim="800000"/>
            <a:headEnd type="oval" w="sm" len="sm"/>
            <a:tailEnd type="oval" w="sm" len="sm"/>
          </a:ln>
          <a:effectLst/>
        </p:spPr>
      </p:cxnSp>
      <p:sp>
        <p:nvSpPr>
          <p:cNvPr id="18" name="文本1">
            <a:extLst>
              <a:ext uri="{FF2B5EF4-FFF2-40B4-BE49-F238E27FC236}">
                <a16:creationId xmlns:a16="http://schemas.microsoft.com/office/drawing/2014/main" id="{50092626-8DDA-5386-9E51-7BBB3CA6EF6C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89151" y="4838368"/>
            <a:ext cx="3590097" cy="697019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6417" tIns="48209" rIns="96417" bIns="4820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Instance Segmentation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객체 탐지</a:t>
            </a:r>
            <a:endParaRPr lang="en-GB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134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  <p:bldP spid="16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5758536" y="3333523"/>
            <a:ext cx="2339102" cy="5656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3986107" y="3332963"/>
            <a:ext cx="714280" cy="588896"/>
          </a:xfrm>
          <a:prstGeom prst="roundRect">
            <a:avLst/>
          </a:prstGeom>
          <a:solidFill>
            <a:srgbClr val="339966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5" name="圆角矩形 36"/>
          <p:cNvSpPr/>
          <p:nvPr/>
        </p:nvSpPr>
        <p:spPr>
          <a:xfrm>
            <a:off x="4917207" y="3385089"/>
            <a:ext cx="4752528" cy="536770"/>
          </a:xfrm>
          <a:prstGeom prst="roundRect">
            <a:avLst>
              <a:gd name="adj" fmla="val 50000"/>
            </a:avLst>
          </a:prstGeom>
          <a:solidFill>
            <a:srgbClr val="8CC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39"/>
          <p:cNvSpPr/>
          <p:nvPr/>
        </p:nvSpPr>
        <p:spPr>
          <a:xfrm>
            <a:off x="5956951" y="3343256"/>
            <a:ext cx="2673039" cy="5656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Install YOLOv5</a:t>
            </a:r>
          </a:p>
        </p:txBody>
      </p:sp>
    </p:spTree>
    <p:extLst>
      <p:ext uri="{BB962C8B-B14F-4D97-AF65-F5344CB8AC3E}">
        <p14:creationId xmlns:p14="http://schemas.microsoft.com/office/powerpoint/2010/main" val="233672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915138" y="2489729"/>
            <a:ext cx="2862023" cy="286202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8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8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cxnSp>
        <p:nvCxnSpPr>
          <p:cNvPr id="3" name="直接连接符 2"/>
          <p:cNvCxnSpPr>
            <a:stCxn id="57" idx="7"/>
            <a:endCxn id="85" idx="3"/>
          </p:cNvCxnSpPr>
          <p:nvPr/>
        </p:nvCxnSpPr>
        <p:spPr>
          <a:xfrm flipV="1">
            <a:off x="3479233" y="1957305"/>
            <a:ext cx="1507349" cy="920746"/>
          </a:xfrm>
          <a:prstGeom prst="line">
            <a:avLst/>
          </a:prstGeom>
          <a:ln w="6350">
            <a:solidFill>
              <a:srgbClr val="3399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57" idx="5"/>
            <a:endCxn id="101" idx="3"/>
          </p:cNvCxnSpPr>
          <p:nvPr/>
        </p:nvCxnSpPr>
        <p:spPr>
          <a:xfrm>
            <a:off x="3479233" y="5002216"/>
            <a:ext cx="1507349" cy="1045040"/>
          </a:xfrm>
          <a:prstGeom prst="line">
            <a:avLst/>
          </a:prstGeom>
          <a:ln w="6350">
            <a:solidFill>
              <a:srgbClr val="3399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95" idx="3"/>
          </p:cNvCxnSpPr>
          <p:nvPr/>
        </p:nvCxnSpPr>
        <p:spPr>
          <a:xfrm>
            <a:off x="3714695" y="4077090"/>
            <a:ext cx="1271886" cy="619076"/>
          </a:xfrm>
          <a:prstGeom prst="line">
            <a:avLst/>
          </a:prstGeom>
          <a:ln w="6350">
            <a:solidFill>
              <a:srgbClr val="3399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endCxn id="89" idx="3"/>
          </p:cNvCxnSpPr>
          <p:nvPr/>
        </p:nvCxnSpPr>
        <p:spPr>
          <a:xfrm flipV="1">
            <a:off x="3728388" y="3353760"/>
            <a:ext cx="1271886" cy="531556"/>
          </a:xfrm>
          <a:prstGeom prst="line">
            <a:avLst/>
          </a:prstGeom>
          <a:ln w="6350">
            <a:solidFill>
              <a:srgbClr val="3399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六边形 84"/>
          <p:cNvSpPr/>
          <p:nvPr/>
        </p:nvSpPr>
        <p:spPr>
          <a:xfrm>
            <a:off x="4986580" y="1425749"/>
            <a:ext cx="6986164" cy="1063112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1"/>
          <p:cNvSpPr>
            <a:spLocks noChangeArrowheads="1"/>
          </p:cNvSpPr>
          <p:nvPr/>
        </p:nvSpPr>
        <p:spPr bwMode="gray">
          <a:xfrm>
            <a:off x="5863614" y="1577012"/>
            <a:ext cx="5232096" cy="760585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6417" tIns="48209" rIns="96417" bIns="4820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400" dirty="0"/>
              <a:t>이미지 전체를 단 한번만 본다</a:t>
            </a:r>
            <a:endParaRPr lang="en-GB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9" name="六边形 88"/>
          <p:cNvSpPr/>
          <p:nvPr/>
        </p:nvSpPr>
        <p:spPr>
          <a:xfrm>
            <a:off x="5000273" y="2822204"/>
            <a:ext cx="6986164" cy="1063112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1"/>
          <p:cNvSpPr>
            <a:spLocks noChangeArrowheads="1"/>
          </p:cNvSpPr>
          <p:nvPr/>
        </p:nvSpPr>
        <p:spPr bwMode="gray">
          <a:xfrm>
            <a:off x="5863614" y="2973467"/>
            <a:ext cx="5232096" cy="760585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6417" tIns="48209" rIns="96417" bIns="4820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1400" dirty="0"/>
              <a:t>YOLO</a:t>
            </a:r>
            <a:r>
              <a:rPr lang="ko-KR" altLang="en-US" sz="1400" dirty="0"/>
              <a:t>는 단 하나의 인공 신경망을 사용하여 처리한다</a:t>
            </a:r>
            <a:endParaRPr lang="en-US" altLang="ko-KR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5" name="六边形 94"/>
          <p:cNvSpPr/>
          <p:nvPr/>
        </p:nvSpPr>
        <p:spPr>
          <a:xfrm>
            <a:off x="4986580" y="4164610"/>
            <a:ext cx="6986164" cy="1063112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1"/>
          <p:cNvSpPr>
            <a:spLocks noChangeArrowheads="1"/>
          </p:cNvSpPr>
          <p:nvPr/>
        </p:nvSpPr>
        <p:spPr bwMode="gray">
          <a:xfrm>
            <a:off x="5863614" y="4311861"/>
            <a:ext cx="5232096" cy="760585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6417" tIns="48209" rIns="96417" bIns="4820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1400" dirty="0"/>
              <a:t>계속 발전하고 있다</a:t>
            </a:r>
            <a:r>
              <a:rPr lang="en-US" altLang="ko-KR" sz="1400" dirty="0"/>
              <a:t>(YOLO v6, v7, v8)</a:t>
            </a:r>
            <a:endParaRPr lang="en-GB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1" name="六边形 100"/>
          <p:cNvSpPr/>
          <p:nvPr/>
        </p:nvSpPr>
        <p:spPr>
          <a:xfrm>
            <a:off x="4986580" y="5515700"/>
            <a:ext cx="6986164" cy="1063112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1"/>
          <p:cNvSpPr>
            <a:spLocks noChangeArrowheads="1"/>
          </p:cNvSpPr>
          <p:nvPr/>
        </p:nvSpPr>
        <p:spPr bwMode="gray">
          <a:xfrm>
            <a:off x="5877307" y="5666963"/>
            <a:ext cx="5232096" cy="760585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6417" tIns="48209" rIns="96417" bIns="4820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400" dirty="0"/>
              <a:t>YOLO </a:t>
            </a:r>
            <a:r>
              <a:rPr lang="ko-KR" altLang="en-US" sz="1400" dirty="0"/>
              <a:t>이전의 모델 중 대표적인 </a:t>
            </a:r>
            <a:r>
              <a:rPr lang="en-US" altLang="ko-KR" sz="1400" dirty="0"/>
              <a:t>R-CNN </a:t>
            </a:r>
            <a:r>
              <a:rPr lang="ko-KR" altLang="en-US" sz="1400" dirty="0"/>
              <a:t>처럼 이미지를 </a:t>
            </a:r>
            <a:r>
              <a:rPr lang="ko-KR" altLang="en-US" sz="1400" dirty="0" err="1"/>
              <a:t>여러장으로</a:t>
            </a:r>
            <a:r>
              <a:rPr lang="ko-KR" altLang="en-US" sz="1400" dirty="0"/>
              <a:t> 분할해 해석하지 않음</a:t>
            </a:r>
            <a:r>
              <a:rPr lang="en-US" altLang="ko-KR" sz="1400" dirty="0"/>
              <a:t>.</a:t>
            </a:r>
            <a:endParaRPr lang="en-GB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915135" y="2438122"/>
            <a:ext cx="3004026" cy="3004022"/>
            <a:chOff x="1752735" y="879940"/>
            <a:chExt cx="2070478" cy="2070476"/>
          </a:xfrm>
        </p:grpSpPr>
        <p:sp>
          <p:nvSpPr>
            <p:cNvPr id="58" name="同心圆 57"/>
            <p:cNvSpPr/>
            <p:nvPr/>
          </p:nvSpPr>
          <p:spPr>
            <a:xfrm rot="9000000">
              <a:off x="1850845" y="971517"/>
              <a:ext cx="1884863" cy="190629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8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7" name="同心圆 56"/>
            <p:cNvSpPr/>
            <p:nvPr/>
          </p:nvSpPr>
          <p:spPr>
            <a:xfrm>
              <a:off x="1752735" y="879940"/>
              <a:ext cx="2070478" cy="2070476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8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45" name="任意多边形 44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CC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" fmla="*/ 18984824 w 19575949"/>
                <a:gd name="connsiteY0" fmla="*/ 0 h 1182250"/>
                <a:gd name="connsiteX1" fmla="*/ 19575949 w 19575949"/>
                <a:gd name="connsiteY1" fmla="*/ 591125 h 1182250"/>
                <a:gd name="connsiteX2" fmla="*/ 18984824 w 19575949"/>
                <a:gd name="connsiteY2" fmla="*/ 1182250 h 1182250"/>
                <a:gd name="connsiteX3" fmla="*/ 18906855 w 19575949"/>
                <a:gd name="connsiteY3" fmla="*/ 1174390 h 1182250"/>
                <a:gd name="connsiteX4" fmla="*/ 16539100 w 19575949"/>
                <a:gd name="connsiteY4" fmla="*/ 1174390 h 1182250"/>
                <a:gd name="connsiteX5" fmla="*/ 0 w 19575949"/>
                <a:gd name="connsiteY5" fmla="*/ 112703 h 1182250"/>
                <a:gd name="connsiteX6" fmla="*/ 18906855 w 19575949"/>
                <a:gd name="connsiteY6" fmla="*/ 7860 h 1182250"/>
                <a:gd name="connsiteX7" fmla="*/ 18984824 w 19575949"/>
                <a:gd name="connsiteY7" fmla="*/ 0 h 1182250"/>
                <a:gd name="connsiteX0" fmla="*/ 18984826 w 19575951"/>
                <a:gd name="connsiteY0" fmla="*/ 0 h 1182250"/>
                <a:gd name="connsiteX1" fmla="*/ 19575951 w 19575951"/>
                <a:gd name="connsiteY1" fmla="*/ 591125 h 1182250"/>
                <a:gd name="connsiteX2" fmla="*/ 18984826 w 19575951"/>
                <a:gd name="connsiteY2" fmla="*/ 1182250 h 1182250"/>
                <a:gd name="connsiteX3" fmla="*/ 18906857 w 19575951"/>
                <a:gd name="connsiteY3" fmla="*/ 1174390 h 1182250"/>
                <a:gd name="connsiteX4" fmla="*/ 0 w 19575951"/>
                <a:gd name="connsiteY4" fmla="*/ 1148181 h 1182250"/>
                <a:gd name="connsiteX5" fmla="*/ 2 w 19575951"/>
                <a:gd name="connsiteY5" fmla="*/ 112703 h 1182250"/>
                <a:gd name="connsiteX6" fmla="*/ 18906857 w 19575951"/>
                <a:gd name="connsiteY6" fmla="*/ 7860 h 1182250"/>
                <a:gd name="connsiteX7" fmla="*/ 18984826 w 19575951"/>
                <a:gd name="connsiteY7" fmla="*/ 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827688" y="222291"/>
              <a:ext cx="655372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8" name="TextBox 41"/>
            <p:cNvSpPr txBox="1"/>
            <p:nvPr/>
          </p:nvSpPr>
          <p:spPr>
            <a:xfrm>
              <a:off x="1957678" y="297009"/>
              <a:ext cx="2315506" cy="49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Install YOLOv5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026" name="Picture 2" descr="NVIDIA Jetson YOLOv5 Object-Detection Tutorial">
            <a:extLst>
              <a:ext uri="{FF2B5EF4-FFF2-40B4-BE49-F238E27FC236}">
                <a16:creationId xmlns:a16="http://schemas.microsoft.com/office/drawing/2014/main" id="{DE5C25E7-D4E1-20EC-5108-C93EEB6AA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6" t="28280" r="31384" b="28429"/>
          <a:stretch/>
        </p:blipFill>
        <p:spPr bwMode="auto">
          <a:xfrm>
            <a:off x="1345398" y="3623884"/>
            <a:ext cx="2097146" cy="69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70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75" grpId="0"/>
      <p:bldP spid="89" grpId="0" animBg="1"/>
      <p:bldP spid="94" grpId="0"/>
      <p:bldP spid="95" grpId="0" animBg="1"/>
      <p:bldP spid="100" grpId="0"/>
      <p:bldP spid="101" grpId="0" animBg="1"/>
      <p:bldP spid="10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CC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" fmla="*/ 18984824 w 19575949"/>
                <a:gd name="connsiteY0" fmla="*/ 0 h 1182250"/>
                <a:gd name="connsiteX1" fmla="*/ 19575949 w 19575949"/>
                <a:gd name="connsiteY1" fmla="*/ 591125 h 1182250"/>
                <a:gd name="connsiteX2" fmla="*/ 18984824 w 19575949"/>
                <a:gd name="connsiteY2" fmla="*/ 1182250 h 1182250"/>
                <a:gd name="connsiteX3" fmla="*/ 18906855 w 19575949"/>
                <a:gd name="connsiteY3" fmla="*/ 1174390 h 1182250"/>
                <a:gd name="connsiteX4" fmla="*/ 16539100 w 19575949"/>
                <a:gd name="connsiteY4" fmla="*/ 1174390 h 1182250"/>
                <a:gd name="connsiteX5" fmla="*/ 0 w 19575949"/>
                <a:gd name="connsiteY5" fmla="*/ 112703 h 1182250"/>
                <a:gd name="connsiteX6" fmla="*/ 18906855 w 19575949"/>
                <a:gd name="connsiteY6" fmla="*/ 7860 h 1182250"/>
                <a:gd name="connsiteX7" fmla="*/ 18984824 w 19575949"/>
                <a:gd name="connsiteY7" fmla="*/ 0 h 1182250"/>
                <a:gd name="connsiteX0" fmla="*/ 18984826 w 19575951"/>
                <a:gd name="connsiteY0" fmla="*/ 0 h 1182250"/>
                <a:gd name="connsiteX1" fmla="*/ 19575951 w 19575951"/>
                <a:gd name="connsiteY1" fmla="*/ 591125 h 1182250"/>
                <a:gd name="connsiteX2" fmla="*/ 18984826 w 19575951"/>
                <a:gd name="connsiteY2" fmla="*/ 1182250 h 1182250"/>
                <a:gd name="connsiteX3" fmla="*/ 18906857 w 19575951"/>
                <a:gd name="connsiteY3" fmla="*/ 1174390 h 1182250"/>
                <a:gd name="connsiteX4" fmla="*/ 0 w 19575951"/>
                <a:gd name="connsiteY4" fmla="*/ 1148181 h 1182250"/>
                <a:gd name="connsiteX5" fmla="*/ 2 w 19575951"/>
                <a:gd name="connsiteY5" fmla="*/ 112703 h 1182250"/>
                <a:gd name="connsiteX6" fmla="*/ 18906857 w 19575951"/>
                <a:gd name="connsiteY6" fmla="*/ 7860 h 1182250"/>
                <a:gd name="connsiteX7" fmla="*/ 18984826 w 19575951"/>
                <a:gd name="connsiteY7" fmla="*/ 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55372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1251237" y="5217438"/>
            <a:ext cx="10074682" cy="1312243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txBody>
          <a:bodyPr vert="horz" wrap="square" lIns="96393" tIns="48196" rIns="96393" bIns="48196" numCol="1" anchor="t" anchorCtr="0" compatLnSpc="1">
            <a:prstTxWarp prst="textNoShape">
              <a:avLst/>
            </a:prstTxWarp>
          </a:bodyPr>
          <a:lstStyle/>
          <a:p>
            <a:pPr defTabSz="128537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直接箭头连接符 148"/>
          <p:cNvCxnSpPr/>
          <p:nvPr/>
        </p:nvCxnSpPr>
        <p:spPr>
          <a:xfrm flipH="1">
            <a:off x="5168001" y="4048373"/>
            <a:ext cx="869383" cy="14916"/>
          </a:xfrm>
          <a:prstGeom prst="straightConnector1">
            <a:avLst/>
          </a:prstGeom>
          <a:noFill/>
          <a:ln w="19050" cap="flat" cmpd="sng" algn="ctr">
            <a:solidFill>
              <a:srgbClr val="339966"/>
            </a:solidFill>
            <a:prstDash val="sysDot"/>
            <a:miter lim="800000"/>
            <a:headEnd type="oval" w="sm" len="sm"/>
            <a:tailEnd type="oval" w="sm" len="sm"/>
          </a:ln>
          <a:effectLst/>
        </p:spPr>
      </p:cxnSp>
      <p:cxnSp>
        <p:nvCxnSpPr>
          <p:cNvPr id="58" name="直接箭头连接符 148"/>
          <p:cNvCxnSpPr/>
          <p:nvPr/>
        </p:nvCxnSpPr>
        <p:spPr>
          <a:xfrm flipH="1">
            <a:off x="5474377" y="4439505"/>
            <a:ext cx="869383" cy="14916"/>
          </a:xfrm>
          <a:prstGeom prst="straightConnector1">
            <a:avLst/>
          </a:prstGeom>
          <a:noFill/>
          <a:ln w="19050" cap="flat" cmpd="sng" algn="ctr">
            <a:solidFill>
              <a:srgbClr val="339966"/>
            </a:solidFill>
            <a:prstDash val="sysDot"/>
            <a:miter lim="800000"/>
            <a:headEnd type="oval" w="sm" len="sm"/>
            <a:tailEnd type="oval" w="sm" len="sm"/>
          </a:ln>
          <a:effectLst/>
        </p:spPr>
      </p:cxnSp>
      <p:sp>
        <p:nvSpPr>
          <p:cNvPr id="64" name="文本1"/>
          <p:cNvSpPr>
            <a:spLocks noChangeArrowheads="1"/>
          </p:cNvSpPr>
          <p:nvPr/>
        </p:nvSpPr>
        <p:spPr bwMode="gray">
          <a:xfrm>
            <a:off x="8157567" y="3379329"/>
            <a:ext cx="3816424" cy="1140694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6417" tIns="48209" rIns="96417" bIns="4820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Ultralytics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에서 만든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yolov5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모델을 가져와야 한다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깃허브에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올려져 있는 코드를 가져오면 된다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F00D9D-CF99-8D6A-C71B-D0246B029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11" y="1175089"/>
            <a:ext cx="6747403" cy="3341639"/>
          </a:xfrm>
          <a:prstGeom prst="rect">
            <a:avLst/>
          </a:prstGeom>
        </p:spPr>
      </p:pic>
      <p:sp>
        <p:nvSpPr>
          <p:cNvPr id="52" name="任意多边形 145"/>
          <p:cNvSpPr/>
          <p:nvPr/>
        </p:nvSpPr>
        <p:spPr>
          <a:xfrm rot="10800000">
            <a:off x="6758398" y="3630093"/>
            <a:ext cx="1224136" cy="554018"/>
          </a:xfrm>
          <a:custGeom>
            <a:avLst/>
            <a:gdLst>
              <a:gd name="connsiteX0" fmla="*/ 0 w 2286000"/>
              <a:gd name="connsiteY0" fmla="*/ 472440 h 472440"/>
              <a:gd name="connsiteX1" fmla="*/ 472440 w 2286000"/>
              <a:gd name="connsiteY1" fmla="*/ 0 h 472440"/>
              <a:gd name="connsiteX2" fmla="*/ 2286000 w 2286000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9050" cap="flat" cmpd="sng" algn="ctr">
            <a:solidFill>
              <a:srgbClr val="339966"/>
            </a:solidFill>
            <a:prstDash val="sysDot"/>
            <a:miter lim="800000"/>
            <a:headEnd type="oval" w="sm" len="sm"/>
            <a:tailEnd type="oval" w="sm" len="sm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687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E1ED6AD-1F68-81EE-92C2-5124079A9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5559" y="3289632"/>
            <a:ext cx="3960440" cy="1312243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txBody>
          <a:bodyPr vert="horz" wrap="square" lIns="96393" tIns="48196" rIns="96393" bIns="48196" numCol="1" anchor="t" anchorCtr="0" compatLnSpc="1">
            <a:prstTxWarp prst="textNoShape">
              <a:avLst/>
            </a:prstTxWarp>
          </a:bodyPr>
          <a:lstStyle/>
          <a:p>
            <a:pPr defTabSz="128537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 dirty="0">
              <a:solidFill>
                <a:sysClr val="windowText" lastClr="000000"/>
              </a:solidFill>
            </a:endParaRPr>
          </a:p>
        </p:txBody>
      </p:sp>
      <p:sp>
        <p:nvSpPr>
          <p:cNvPr id="60" name="任意多边形 147"/>
          <p:cNvSpPr/>
          <p:nvPr/>
        </p:nvSpPr>
        <p:spPr>
          <a:xfrm flipV="1">
            <a:off x="972376" y="4358693"/>
            <a:ext cx="1544860" cy="554018"/>
          </a:xfrm>
          <a:custGeom>
            <a:avLst/>
            <a:gdLst>
              <a:gd name="connsiteX0" fmla="*/ 0 w 2286000"/>
              <a:gd name="connsiteY0" fmla="*/ 472440 h 472440"/>
              <a:gd name="connsiteX1" fmla="*/ 472440 w 2286000"/>
              <a:gd name="connsiteY1" fmla="*/ 0 h 472440"/>
              <a:gd name="connsiteX2" fmla="*/ 2286000 w 2286000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9050" cap="flat" cmpd="sng" algn="ctr">
            <a:solidFill>
              <a:srgbClr val="339966"/>
            </a:solidFill>
            <a:prstDash val="sysDot"/>
            <a:miter lim="800000"/>
            <a:headEnd type="oval" w="sm" len="sm"/>
            <a:tailEnd type="oval" w="sm" len="sm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687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1">
            <a:extLst>
              <a:ext uri="{FF2B5EF4-FFF2-40B4-BE49-F238E27FC236}">
                <a16:creationId xmlns:a16="http://schemas.microsoft.com/office/drawing/2014/main" id="{62FA9A74-7C16-89AA-667D-5B8D4B3F496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43799" y="5303212"/>
            <a:ext cx="9838104" cy="1140694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6417" tIns="48209" rIns="96417" bIns="4820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원하는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IDE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의 터미널에서 밑의 코드를 순서대로 입력하면 된다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git clone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4"/>
              </a:rPr>
              <a:t>https://github.com/ultralytics/yolov5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cd yolov5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pip install –r requirements.txt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A9287D-51E7-B533-76F5-C28411C0E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892" y="1379770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297B149-EAC2-E5F1-99F1-70DF2493C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727" y="1184508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41">
            <a:extLst>
              <a:ext uri="{FF2B5EF4-FFF2-40B4-BE49-F238E27FC236}">
                <a16:creationId xmlns:a16="http://schemas.microsoft.com/office/drawing/2014/main" id="{59CF455F-3FD0-ABEB-F457-C0B1113D4BCD}"/>
              </a:ext>
            </a:extLst>
          </p:cNvPr>
          <p:cNvSpPr txBox="1"/>
          <p:nvPr/>
        </p:nvSpPr>
        <p:spPr>
          <a:xfrm>
            <a:off x="1953629" y="310056"/>
            <a:ext cx="2315506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Install YOLOv5</a:t>
            </a:r>
          </a:p>
        </p:txBody>
      </p:sp>
    </p:spTree>
    <p:extLst>
      <p:ext uri="{BB962C8B-B14F-4D97-AF65-F5344CB8AC3E}">
        <p14:creationId xmlns:p14="http://schemas.microsoft.com/office/powerpoint/2010/main" val="38973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4" grpId="0"/>
      <p:bldP spid="52" grpId="0" animBg="1"/>
      <p:bldP spid="7" grpId="0" animBg="1"/>
      <p:bldP spid="60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CC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" fmla="*/ 18984824 w 19575949"/>
                <a:gd name="connsiteY0" fmla="*/ 0 h 1182250"/>
                <a:gd name="connsiteX1" fmla="*/ 19575949 w 19575949"/>
                <a:gd name="connsiteY1" fmla="*/ 591125 h 1182250"/>
                <a:gd name="connsiteX2" fmla="*/ 18984824 w 19575949"/>
                <a:gd name="connsiteY2" fmla="*/ 1182250 h 1182250"/>
                <a:gd name="connsiteX3" fmla="*/ 18906855 w 19575949"/>
                <a:gd name="connsiteY3" fmla="*/ 1174390 h 1182250"/>
                <a:gd name="connsiteX4" fmla="*/ 16539100 w 19575949"/>
                <a:gd name="connsiteY4" fmla="*/ 1174390 h 1182250"/>
                <a:gd name="connsiteX5" fmla="*/ 0 w 19575949"/>
                <a:gd name="connsiteY5" fmla="*/ 112703 h 1182250"/>
                <a:gd name="connsiteX6" fmla="*/ 18906855 w 19575949"/>
                <a:gd name="connsiteY6" fmla="*/ 7860 h 1182250"/>
                <a:gd name="connsiteX7" fmla="*/ 18984824 w 19575949"/>
                <a:gd name="connsiteY7" fmla="*/ 0 h 1182250"/>
                <a:gd name="connsiteX0" fmla="*/ 18984826 w 19575951"/>
                <a:gd name="connsiteY0" fmla="*/ 0 h 1182250"/>
                <a:gd name="connsiteX1" fmla="*/ 19575951 w 19575951"/>
                <a:gd name="connsiteY1" fmla="*/ 591125 h 1182250"/>
                <a:gd name="connsiteX2" fmla="*/ 18984826 w 19575951"/>
                <a:gd name="connsiteY2" fmla="*/ 1182250 h 1182250"/>
                <a:gd name="connsiteX3" fmla="*/ 18906857 w 19575951"/>
                <a:gd name="connsiteY3" fmla="*/ 1174390 h 1182250"/>
                <a:gd name="connsiteX4" fmla="*/ 0 w 19575951"/>
                <a:gd name="connsiteY4" fmla="*/ 1148181 h 1182250"/>
                <a:gd name="connsiteX5" fmla="*/ 2 w 19575951"/>
                <a:gd name="connsiteY5" fmla="*/ 112703 h 1182250"/>
                <a:gd name="connsiteX6" fmla="*/ 18906857 w 19575951"/>
                <a:gd name="connsiteY6" fmla="*/ 7860 h 1182250"/>
                <a:gd name="connsiteX7" fmla="*/ 18984826 w 19575951"/>
                <a:gd name="connsiteY7" fmla="*/ 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55372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1" name="Rectangle 8"/>
          <p:cNvSpPr>
            <a:spLocks noChangeArrowheads="1"/>
          </p:cNvSpPr>
          <p:nvPr/>
        </p:nvSpPr>
        <p:spPr bwMode="auto">
          <a:xfrm>
            <a:off x="369345" y="4593597"/>
            <a:ext cx="10596534" cy="1831040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txBody>
          <a:bodyPr vert="horz" wrap="square" lIns="96393" tIns="48196" rIns="96393" bIns="48196" numCol="1" anchor="t" anchorCtr="0" compatLnSpc="1">
            <a:prstTxWarp prst="textNoShape">
              <a:avLst/>
            </a:prstTxWarp>
          </a:bodyPr>
          <a:lstStyle/>
          <a:p>
            <a:pPr defTabSz="128537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 dirty="0">
              <a:solidFill>
                <a:sysClr val="windowText" lastClr="000000"/>
              </a:solidFill>
            </a:endParaRPr>
          </a:p>
        </p:txBody>
      </p:sp>
      <p:sp>
        <p:nvSpPr>
          <p:cNvPr id="64" name="文本1"/>
          <p:cNvSpPr>
            <a:spLocks noChangeArrowheads="1"/>
          </p:cNvSpPr>
          <p:nvPr/>
        </p:nvSpPr>
        <p:spPr bwMode="gray">
          <a:xfrm>
            <a:off x="495333" y="4652951"/>
            <a:ext cx="9174401" cy="1771686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6417" tIns="48209" rIns="96417" bIns="4820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Bounding box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탐지는 해당 폴더의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train.py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로 학습하고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detect.py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로 객체 탐지를 실시한다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Instance Segmentation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탐지는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segment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폴더 안에 있는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train.py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로 학습하고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predict.py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로 객체 탐지를 실시한다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학습 시킬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Dataset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을 불러오기 위하여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Roboflow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를 사용한다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2E2D32FB-95D2-55EB-85C0-ED2EBAE5F66E}"/>
              </a:ext>
            </a:extLst>
          </p:cNvPr>
          <p:cNvSpPr txBox="1"/>
          <p:nvPr/>
        </p:nvSpPr>
        <p:spPr>
          <a:xfrm>
            <a:off x="1953629" y="310056"/>
            <a:ext cx="2315506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Install YOLOv5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F99D1F-C16A-032B-56F0-3CADC0BE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45" y="1122106"/>
            <a:ext cx="7799579" cy="3312258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D4C3C948-D2A3-577E-AA6D-24B2F6311914}"/>
              </a:ext>
            </a:extLst>
          </p:cNvPr>
          <p:cNvSpPr txBox="1"/>
          <p:nvPr/>
        </p:nvSpPr>
        <p:spPr>
          <a:xfrm>
            <a:off x="4197127" y="447973"/>
            <a:ext cx="1736373" cy="32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Clone </a:t>
            </a:r>
            <a:r>
              <a:rPr lang="ko-KR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후 초기 화면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7D41EC-D958-3A8A-8DE1-236999B07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350" y="3300731"/>
            <a:ext cx="2000529" cy="11336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431BFB-4F8C-A537-3ED8-B619E51EE7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7"/>
          <a:stretch/>
        </p:blipFill>
        <p:spPr>
          <a:xfrm>
            <a:off x="8965350" y="1122106"/>
            <a:ext cx="2000529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1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5758536" y="3333523"/>
            <a:ext cx="2339102" cy="5656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3986107" y="3332963"/>
            <a:ext cx="714280" cy="588896"/>
          </a:xfrm>
          <a:prstGeom prst="roundRect">
            <a:avLst/>
          </a:prstGeom>
          <a:solidFill>
            <a:srgbClr val="339966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5" name="圆角矩形 36"/>
          <p:cNvSpPr/>
          <p:nvPr/>
        </p:nvSpPr>
        <p:spPr>
          <a:xfrm>
            <a:off x="4917207" y="3385089"/>
            <a:ext cx="4752528" cy="536770"/>
          </a:xfrm>
          <a:prstGeom prst="roundRect">
            <a:avLst>
              <a:gd name="adj" fmla="val 50000"/>
            </a:avLst>
          </a:prstGeom>
          <a:solidFill>
            <a:srgbClr val="8CC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39"/>
          <p:cNvSpPr/>
          <p:nvPr/>
        </p:nvSpPr>
        <p:spPr>
          <a:xfrm>
            <a:off x="5677771" y="3343256"/>
            <a:ext cx="3231397" cy="5656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Roboflow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348999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4049" y="235338"/>
            <a:ext cx="12881849" cy="7016362"/>
            <a:chOff x="0" y="222291"/>
            <a:chExt cx="12881849" cy="7016362"/>
          </a:xfrm>
        </p:grpSpPr>
        <p:sp>
          <p:nvSpPr>
            <p:cNvPr id="36" name="任意多边形 35"/>
            <p:cNvSpPr/>
            <p:nvPr/>
          </p:nvSpPr>
          <p:spPr>
            <a:xfrm>
              <a:off x="0" y="222292"/>
              <a:ext cx="1655377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849" h="1182250">
                  <a:moveTo>
                    <a:pt x="2445724" y="0"/>
                  </a:moveTo>
                  <a:cubicBezTo>
                    <a:pt x="2772193" y="0"/>
                    <a:pt x="3036849" y="264656"/>
                    <a:pt x="3036849" y="591125"/>
                  </a:cubicBezTo>
                  <a:cubicBezTo>
                    <a:pt x="3036849" y="917594"/>
                    <a:pt x="2772193" y="1182250"/>
                    <a:pt x="2445724" y="1182250"/>
                  </a:cubicBezTo>
                  <a:lnTo>
                    <a:pt x="2367755" y="1174390"/>
                  </a:lnTo>
                  <a:lnTo>
                    <a:pt x="0" y="1174390"/>
                  </a:lnTo>
                  <a:lnTo>
                    <a:pt x="0" y="7860"/>
                  </a:lnTo>
                  <a:lnTo>
                    <a:pt x="2367755" y="7860"/>
                  </a:lnTo>
                  <a:close/>
                </a:path>
              </a:pathLst>
            </a:custGeom>
            <a:solidFill>
              <a:srgbClr val="8CC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10800000">
              <a:off x="1748855" y="222292"/>
              <a:ext cx="11113944" cy="644441"/>
            </a:xfrm>
            <a:custGeom>
              <a:avLst/>
              <a:gdLst>
                <a:gd name="connsiteX0" fmla="*/ 2445724 w 3036849"/>
                <a:gd name="connsiteY0" fmla="*/ 0 h 1182250"/>
                <a:gd name="connsiteX1" fmla="*/ 3036849 w 3036849"/>
                <a:gd name="connsiteY1" fmla="*/ 591125 h 1182250"/>
                <a:gd name="connsiteX2" fmla="*/ 2445724 w 3036849"/>
                <a:gd name="connsiteY2" fmla="*/ 1182250 h 1182250"/>
                <a:gd name="connsiteX3" fmla="*/ 2367755 w 3036849"/>
                <a:gd name="connsiteY3" fmla="*/ 1174390 h 1182250"/>
                <a:gd name="connsiteX4" fmla="*/ 0 w 3036849"/>
                <a:gd name="connsiteY4" fmla="*/ 1174390 h 1182250"/>
                <a:gd name="connsiteX5" fmla="*/ 0 w 3036849"/>
                <a:gd name="connsiteY5" fmla="*/ 7860 h 1182250"/>
                <a:gd name="connsiteX6" fmla="*/ 2367755 w 3036849"/>
                <a:gd name="connsiteY6" fmla="*/ 7860 h 1182250"/>
                <a:gd name="connsiteX0" fmla="*/ 18984824 w 19575949"/>
                <a:gd name="connsiteY0" fmla="*/ 0 h 1182250"/>
                <a:gd name="connsiteX1" fmla="*/ 19575949 w 19575949"/>
                <a:gd name="connsiteY1" fmla="*/ 591125 h 1182250"/>
                <a:gd name="connsiteX2" fmla="*/ 18984824 w 19575949"/>
                <a:gd name="connsiteY2" fmla="*/ 1182250 h 1182250"/>
                <a:gd name="connsiteX3" fmla="*/ 18906855 w 19575949"/>
                <a:gd name="connsiteY3" fmla="*/ 1174390 h 1182250"/>
                <a:gd name="connsiteX4" fmla="*/ 16539100 w 19575949"/>
                <a:gd name="connsiteY4" fmla="*/ 1174390 h 1182250"/>
                <a:gd name="connsiteX5" fmla="*/ 0 w 19575949"/>
                <a:gd name="connsiteY5" fmla="*/ 112703 h 1182250"/>
                <a:gd name="connsiteX6" fmla="*/ 18906855 w 19575949"/>
                <a:gd name="connsiteY6" fmla="*/ 7860 h 1182250"/>
                <a:gd name="connsiteX7" fmla="*/ 18984824 w 19575949"/>
                <a:gd name="connsiteY7" fmla="*/ 0 h 1182250"/>
                <a:gd name="connsiteX0" fmla="*/ 18984826 w 19575951"/>
                <a:gd name="connsiteY0" fmla="*/ 0 h 1182250"/>
                <a:gd name="connsiteX1" fmla="*/ 19575951 w 19575951"/>
                <a:gd name="connsiteY1" fmla="*/ 591125 h 1182250"/>
                <a:gd name="connsiteX2" fmla="*/ 18984826 w 19575951"/>
                <a:gd name="connsiteY2" fmla="*/ 1182250 h 1182250"/>
                <a:gd name="connsiteX3" fmla="*/ 18906857 w 19575951"/>
                <a:gd name="connsiteY3" fmla="*/ 1174390 h 1182250"/>
                <a:gd name="connsiteX4" fmla="*/ 0 w 19575951"/>
                <a:gd name="connsiteY4" fmla="*/ 1148181 h 1182250"/>
                <a:gd name="connsiteX5" fmla="*/ 2 w 19575951"/>
                <a:gd name="connsiteY5" fmla="*/ 112703 h 1182250"/>
                <a:gd name="connsiteX6" fmla="*/ 18906857 w 19575951"/>
                <a:gd name="connsiteY6" fmla="*/ 7860 h 1182250"/>
                <a:gd name="connsiteX7" fmla="*/ 18984826 w 19575951"/>
                <a:gd name="connsiteY7" fmla="*/ 0 h 118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5951" h="1182250">
                  <a:moveTo>
                    <a:pt x="18984826" y="0"/>
                  </a:moveTo>
                  <a:cubicBezTo>
                    <a:pt x="19311295" y="0"/>
                    <a:pt x="19575951" y="264656"/>
                    <a:pt x="19575951" y="591125"/>
                  </a:cubicBezTo>
                  <a:cubicBezTo>
                    <a:pt x="19575951" y="917594"/>
                    <a:pt x="19311295" y="1182250"/>
                    <a:pt x="18984826" y="1182250"/>
                  </a:cubicBezTo>
                  <a:lnTo>
                    <a:pt x="18906857" y="1174390"/>
                  </a:lnTo>
                  <a:lnTo>
                    <a:pt x="0" y="1148181"/>
                  </a:lnTo>
                  <a:cubicBezTo>
                    <a:pt x="1" y="803022"/>
                    <a:pt x="1" y="457862"/>
                    <a:pt x="2" y="112703"/>
                  </a:cubicBezTo>
                  <a:lnTo>
                    <a:pt x="18906857" y="7860"/>
                  </a:lnTo>
                  <a:lnTo>
                    <a:pt x="18984826" y="0"/>
                  </a:ln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688" y="222291"/>
              <a:ext cx="665567" cy="58477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Franklin Gothic Medium" panose="020B06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Box 41"/>
            <p:cNvSpPr txBox="1"/>
            <p:nvPr/>
          </p:nvSpPr>
          <p:spPr>
            <a:xfrm>
              <a:off x="1977691" y="297009"/>
              <a:ext cx="2799549" cy="49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Roboflow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Dataset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7124353"/>
              <a:ext cx="12881849" cy="114300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1" name="Rectangle 8"/>
          <p:cNvSpPr>
            <a:spLocks noChangeArrowheads="1"/>
          </p:cNvSpPr>
          <p:nvPr/>
        </p:nvSpPr>
        <p:spPr bwMode="auto">
          <a:xfrm>
            <a:off x="422279" y="5121177"/>
            <a:ext cx="11263680" cy="1591492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txBody>
          <a:bodyPr vert="horz" wrap="square" lIns="96393" tIns="48196" rIns="96393" bIns="48196" numCol="1" anchor="t" anchorCtr="0" compatLnSpc="1">
            <a:prstTxWarp prst="textNoShape">
              <a:avLst/>
            </a:prstTxWarp>
          </a:bodyPr>
          <a:lstStyle/>
          <a:p>
            <a:pPr defTabSz="128537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</a:endParaRPr>
          </a:p>
        </p:txBody>
      </p:sp>
      <p:sp>
        <p:nvSpPr>
          <p:cNvPr id="64" name="文本1"/>
          <p:cNvSpPr>
            <a:spLocks noChangeArrowheads="1"/>
          </p:cNvSpPr>
          <p:nvPr/>
        </p:nvSpPr>
        <p:spPr bwMode="gray">
          <a:xfrm>
            <a:off x="524719" y="5241660"/>
            <a:ext cx="11017224" cy="1399001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96417" tIns="48209" rIns="96417" bIns="4820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Roboflow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의 데이터셋을 사용하기 위하여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3"/>
              </a:rPr>
              <a:t>https://universe.roboflow.com/muhammad-tamjid-rahman-b6xvp/a4.1/dataset/1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접속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자동차 탐지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Dataset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을 불러온다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이후 모델의 학습은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Google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Colab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에서 실시한다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F38BC6-5F14-C5A5-2DFF-8D9B3BD4D6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45" r="1317" b="4149"/>
          <a:stretch/>
        </p:blipFill>
        <p:spPr>
          <a:xfrm>
            <a:off x="422279" y="1168053"/>
            <a:ext cx="7519264" cy="36648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E15BA6-295F-6BB8-E474-936ED0D7C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559" y="1168053"/>
            <a:ext cx="2833633" cy="1591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26C7FF-BCBC-984F-174B-54C36B962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5559" y="2857176"/>
            <a:ext cx="2304256" cy="19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4917207" y="3347940"/>
            <a:ext cx="4021761" cy="536770"/>
          </a:xfrm>
          <a:prstGeom prst="roundRect">
            <a:avLst>
              <a:gd name="adj" fmla="val 50000"/>
            </a:avLst>
          </a:prstGeom>
          <a:solidFill>
            <a:srgbClr val="8CC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562164" y="3333523"/>
            <a:ext cx="2731837" cy="56560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Model training</a:t>
            </a:r>
          </a:p>
        </p:txBody>
      </p:sp>
      <p:sp>
        <p:nvSpPr>
          <p:cNvPr id="17" name="圆角矩形 16"/>
          <p:cNvSpPr/>
          <p:nvPr/>
        </p:nvSpPr>
        <p:spPr bwMode="auto">
          <a:xfrm>
            <a:off x="3986107" y="3332963"/>
            <a:ext cx="714280" cy="588896"/>
          </a:xfrm>
          <a:prstGeom prst="roundRect">
            <a:avLst/>
          </a:prstGeom>
          <a:solidFill>
            <a:srgbClr val="339966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2800" dirty="0">
              <a:latin typeface="Impact" panose="020B080603090205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749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15.pptx"/>
</p:tagLst>
</file>

<file path=ppt/theme/theme1.xml><?xml version="1.0" encoding="utf-8"?>
<a:theme xmlns:a="http://schemas.openxmlformats.org/drawingml/2006/main" name="www.homeppt.com">
  <a:themeElements>
    <a:clrScheme name="奥斯汀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654</Words>
  <Application>Microsoft Office PowerPoint</Application>
  <PresentationFormat>사용자 지정</PresentationFormat>
  <Paragraphs>123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微软雅黑</vt:lpstr>
      <vt:lpstr>Arial</vt:lpstr>
      <vt:lpstr>Calibri</vt:lpstr>
      <vt:lpstr>Franklin Gothic Book</vt:lpstr>
      <vt:lpstr>Franklin Gothic Medium</vt:lpstr>
      <vt:lpstr>Impact</vt:lpstr>
      <vt:lpstr>www.homeppt.com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绿色清新</dc:title>
  <dc:creator/>
  <cp:keywords>第一PPT www.1ppt.com</cp:keywords>
  <cp:lastModifiedBy/>
  <cp:revision>1</cp:revision>
  <dcterms:created xsi:type="dcterms:W3CDTF">2016-09-15T16:21:21Z</dcterms:created>
  <dcterms:modified xsi:type="dcterms:W3CDTF">2023-06-16T05:46:36Z</dcterms:modified>
</cp:coreProperties>
</file>